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540" r:id="rId3"/>
    <p:sldId id="754" r:id="rId4"/>
    <p:sldId id="597" r:id="rId5"/>
    <p:sldId id="604" r:id="rId6"/>
    <p:sldId id="933" r:id="rId7"/>
    <p:sldId id="606" r:id="rId8"/>
    <p:sldId id="919" r:id="rId9"/>
    <p:sldId id="920" r:id="rId10"/>
    <p:sldId id="921" r:id="rId11"/>
    <p:sldId id="608" r:id="rId12"/>
    <p:sldId id="609" r:id="rId13"/>
    <p:sldId id="610" r:id="rId14"/>
    <p:sldId id="883" r:id="rId15"/>
    <p:sldId id="884" r:id="rId16"/>
    <p:sldId id="885" r:id="rId17"/>
    <p:sldId id="886" r:id="rId18"/>
    <p:sldId id="887" r:id="rId19"/>
    <p:sldId id="888" r:id="rId20"/>
    <p:sldId id="889" r:id="rId21"/>
    <p:sldId id="890" r:id="rId22"/>
    <p:sldId id="891" r:id="rId23"/>
    <p:sldId id="892" r:id="rId24"/>
    <p:sldId id="893" r:id="rId25"/>
    <p:sldId id="894" r:id="rId26"/>
    <p:sldId id="895" r:id="rId27"/>
    <p:sldId id="896" r:id="rId28"/>
    <p:sldId id="897" r:id="rId29"/>
    <p:sldId id="898" r:id="rId30"/>
    <p:sldId id="899" r:id="rId31"/>
    <p:sldId id="900" r:id="rId32"/>
    <p:sldId id="901" r:id="rId33"/>
    <p:sldId id="902" r:id="rId34"/>
    <p:sldId id="903" r:id="rId35"/>
    <p:sldId id="904" r:id="rId36"/>
    <p:sldId id="905" r:id="rId37"/>
    <p:sldId id="906" r:id="rId38"/>
    <p:sldId id="907" r:id="rId39"/>
    <p:sldId id="908" r:id="rId40"/>
    <p:sldId id="909" r:id="rId41"/>
    <p:sldId id="910" r:id="rId42"/>
    <p:sldId id="911" r:id="rId43"/>
    <p:sldId id="912" r:id="rId44"/>
    <p:sldId id="913" r:id="rId45"/>
    <p:sldId id="914" r:id="rId46"/>
    <p:sldId id="915" r:id="rId47"/>
    <p:sldId id="916" r:id="rId48"/>
    <p:sldId id="917" r:id="rId49"/>
    <p:sldId id="918" r:id="rId50"/>
    <p:sldId id="922" r:id="rId51"/>
    <p:sldId id="923" r:id="rId52"/>
    <p:sldId id="924" r:id="rId53"/>
    <p:sldId id="925" r:id="rId54"/>
    <p:sldId id="926" r:id="rId55"/>
    <p:sldId id="927" r:id="rId56"/>
    <p:sldId id="928" r:id="rId57"/>
    <p:sldId id="929" r:id="rId58"/>
    <p:sldId id="930" r:id="rId59"/>
    <p:sldId id="661" r:id="rId60"/>
    <p:sldId id="662" r:id="rId61"/>
    <p:sldId id="663" r:id="rId62"/>
    <p:sldId id="664" r:id="rId63"/>
    <p:sldId id="665" r:id="rId64"/>
    <p:sldId id="666" r:id="rId66"/>
    <p:sldId id="740" r:id="rId67"/>
    <p:sldId id="860" r:id="rId68"/>
    <p:sldId id="741" r:id="rId69"/>
    <p:sldId id="870" r:id="rId70"/>
    <p:sldId id="872" r:id="rId71"/>
    <p:sldId id="871" r:id="rId72"/>
    <p:sldId id="743" r:id="rId73"/>
    <p:sldId id="873" r:id="rId74"/>
    <p:sldId id="744" r:id="rId75"/>
    <p:sldId id="745" r:id="rId76"/>
    <p:sldId id="746" r:id="rId77"/>
    <p:sldId id="874" r:id="rId78"/>
    <p:sldId id="875" r:id="rId79"/>
    <p:sldId id="876" r:id="rId80"/>
    <p:sldId id="932" r:id="rId81"/>
    <p:sldId id="752" r:id="rId8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9900"/>
    <a:srgbClr val="A50021"/>
    <a:srgbClr val="008000"/>
    <a:srgbClr val="CC0000"/>
    <a:srgbClr val="FFCC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3074" name="Rectangle 2"/>
          <p:cNvSpPr>
            <a:spLocks noGrp="1"/>
          </p:cNvSpPr>
          <p:nvPr>
            <p:ph type="hdr" sz="quarter"/>
          </p:nvPr>
        </p:nvSpPr>
        <p:spPr>
          <a:xfrm>
            <a:off x="0" y="0"/>
            <a:ext cx="2971800" cy="457200"/>
          </a:xfrm>
          <a:prstGeom prst="rect">
            <a:avLst/>
          </a:prstGeom>
          <a:noFill/>
          <a:ln w="9525">
            <a:noFill/>
          </a:ln>
        </p:spPr>
        <p:txBody>
          <a:bodyPr/>
          <a:p>
            <a:pPr lvl="0" eaLnBrk="1" hangingPunct="1"/>
            <a:endParaRPr lang="en-US" altLang="x-none" sz="1200" b="0" dirty="0"/>
          </a:p>
        </p:txBody>
      </p:sp>
      <p:sp>
        <p:nvSpPr>
          <p:cNvPr id="3075" name="Rectangle 3"/>
          <p:cNvSpPr>
            <a:spLocks noGrp="1"/>
          </p:cNvSpPr>
          <p:nvPr>
            <p:ph type="dt" idx="1"/>
          </p:nvPr>
        </p:nvSpPr>
        <p:spPr>
          <a:xfrm>
            <a:off x="3884613" y="0"/>
            <a:ext cx="2971800" cy="457200"/>
          </a:xfrm>
          <a:prstGeom prst="rect">
            <a:avLst/>
          </a:prstGeom>
          <a:noFill/>
          <a:ln w="9525">
            <a:noFill/>
          </a:ln>
        </p:spPr>
        <p:txBody>
          <a:bodyPr/>
          <a:p>
            <a:pPr lvl="0" algn="r" eaLnBrk="1" hangingPunct="1"/>
            <a:endParaRPr lang="en-US" altLang="x-none" sz="1200" b="0" dirty="0"/>
          </a:p>
        </p:txBody>
      </p:sp>
      <p:sp>
        <p:nvSpPr>
          <p:cNvPr id="3076" name="Rectangle 4"/>
          <p:cNvSpPr>
            <a:spLocks noGrp="1"/>
          </p:cNvSpPr>
          <p:nvPr>
            <p:ph type="sldImg" idx="2"/>
          </p:nvPr>
        </p:nvSpPr>
        <p:spPr>
          <a:xfrm>
            <a:off x="1143000" y="685800"/>
            <a:ext cx="4572000" cy="3429000"/>
          </a:xfrm>
          <a:prstGeom prst="rect">
            <a:avLst/>
          </a:prstGeom>
          <a:noFill/>
          <a:ln w="9525">
            <a:noFill/>
          </a:ln>
        </p:spPr>
      </p:sp>
      <p:sp>
        <p:nvSpPr>
          <p:cNvPr id="3077" name="Rectangle 5"/>
          <p:cNvSpPr>
            <a:spLocks noGrp="1"/>
          </p:cNvSpPr>
          <p:nvPr>
            <p:ph type="body" sz="quarter" idx="3"/>
          </p:nvPr>
        </p:nvSpPr>
        <p:spPr>
          <a:xfrm>
            <a:off x="685800" y="4343400"/>
            <a:ext cx="5486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8" name="Rectangle 6"/>
          <p:cNvSpPr>
            <a:spLocks noGrp="1"/>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b="0" dirty="0"/>
          </a:p>
        </p:txBody>
      </p:sp>
      <p:sp>
        <p:nvSpPr>
          <p:cNvPr id="3079"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x-none" sz="1200" b="0" dirty="0"/>
            </a:fld>
            <a:endParaRPr lang="en-US" altLang="x-none" sz="1200" b="0"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幻灯片图像占位符 285697"/>
          <p:cNvSpPr>
            <a:spLocks noRot="1" noTextEdit="1"/>
          </p:cNvSpPr>
          <p:nvPr>
            <p:ph type="sldImg"/>
          </p:nvPr>
        </p:nvSpPr>
        <p:spPr/>
      </p:sp>
      <p:sp>
        <p:nvSpPr>
          <p:cNvPr id="285699" name="文本占位符 285698"/>
          <p:cNvSpPr>
            <a:spLocks noGrp="1"/>
          </p:cNvSpPr>
          <p:nvPr>
            <p:ph type="body" idx="1"/>
          </p:nvPr>
        </p:nvSpPr>
        <p:spPr>
          <a:xfrm>
            <a:off x="750888" y="4859338"/>
            <a:ext cx="5486400" cy="2017712"/>
          </a:xfrm>
        </p:spPr>
        <p:txBody>
          <a:bodyPr/>
          <a:p>
            <a:pPr lvl="0"/>
            <a:endParaRPr lang="zh-CN" altLang="en-US" dirty="0"/>
          </a:p>
        </p:txBody>
      </p:sp>
      <p:sp>
        <p:nvSpPr>
          <p:cNvPr id="2" name="灯片编号占位符 1"/>
          <p:cNvSpPr/>
          <p:nvPr>
            <p:ph type="sldNum" sz="quarter" idx="2"/>
          </p:nvPr>
        </p:nvSpPr>
        <p:spPr/>
        <p:txBody>
          <a:bodyPr/>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8" cy="5870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228600"/>
            <a:ext cx="6281784" cy="587057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eaLnBrk="0" hangingPunct="0"/>
            <a:endParaRPr lang="zh-CN" altLang="en-US" dirty="0"/>
          </a:p>
        </p:txBody>
      </p:sp>
      <p:sp>
        <p:nvSpPr>
          <p:cNvPr id="7" name="页脚占位符 6"/>
          <p:cNvSpPr>
            <a:spLocks noGrp="1"/>
          </p:cNvSpPr>
          <p:nvPr>
            <p:ph type="ftr" sz="quarter" idx="11"/>
          </p:nvPr>
        </p:nvSpPr>
        <p:spPr/>
        <p:txBody>
          <a:bodyPr/>
          <a:lstStyle/>
          <a:p>
            <a:pPr lvl="0" eaLnBrk="0" hangingPunct="0"/>
            <a:endParaRPr lang="zh-CN" altLang="en-US" dirty="0"/>
          </a:p>
        </p:txBody>
      </p:sp>
      <p:sp>
        <p:nvSpPr>
          <p:cNvPr id="8" name="灯片编号占位符 7"/>
          <p:cNvSpPr>
            <a:spLocks noGrp="1"/>
          </p:cNvSpPr>
          <p:nvPr>
            <p:ph type="sldNum" sz="quarter" idx="12"/>
          </p:nvPr>
        </p:nvSpPr>
        <p:spPr/>
        <p:txBody>
          <a:bodyPr/>
          <a:lstStyle/>
          <a:p>
            <a:pPr lvl="0" eaLnBrk="0" hangingPunct="0"/>
            <a:fld id="{9A0DB2DC-4C9A-4742-B13C-FB6460FD3503}" type="slidenum">
              <a:rPr lang="zh-CN" altLang="en-US" dirty="0"/>
            </a:fld>
            <a:endParaRPr lang="zh-CN" altLang="en-US"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29150" y="1825625"/>
            <a:ext cx="38862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29150" y="4076700"/>
            <a:ext cx="38862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eaLnBrk="0" hangingPunct="0"/>
            <a:endParaRPr lang="zh-CN" altLang="en-US" dirty="0"/>
          </a:p>
        </p:txBody>
      </p:sp>
      <p:sp>
        <p:nvSpPr>
          <p:cNvPr id="7" name="页脚占位符 6"/>
          <p:cNvSpPr>
            <a:spLocks noGrp="1"/>
          </p:cNvSpPr>
          <p:nvPr>
            <p:ph type="ftr" sz="quarter" idx="11"/>
          </p:nvPr>
        </p:nvSpPr>
        <p:spPr/>
        <p:txBody>
          <a:bodyPr/>
          <a:lstStyle/>
          <a:p>
            <a:pPr lvl="0" eaLnBrk="0" hangingPunct="0"/>
            <a:endParaRPr lang="zh-CN" altLang="en-US" dirty="0"/>
          </a:p>
        </p:txBody>
      </p:sp>
      <p:sp>
        <p:nvSpPr>
          <p:cNvPr id="8" name="灯片编号占位符 7"/>
          <p:cNvSpPr>
            <a:spLocks noGrp="1"/>
          </p:cNvSpPr>
          <p:nvPr>
            <p:ph type="sldNum" sz="quarter" idx="12"/>
          </p:nvPr>
        </p:nvSpPr>
        <p:spPr/>
        <p:txBody>
          <a:bodyPr/>
          <a:lstStyle/>
          <a:p>
            <a:pPr lvl="0" eaLnBrk="0" hangingPunct="0"/>
            <a:fld id="{9A0DB2DC-4C9A-4742-B13C-FB6460FD3503}" type="slidenum">
              <a:rPr lang="zh-CN" altLang="en-US" dirty="0"/>
            </a:fld>
            <a:endParaRPr lang="zh-CN"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600200"/>
            <a:ext cx="418496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7408" y="1600200"/>
            <a:ext cx="4184968"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p:sp>
        <p:nvSpPr>
          <p:cNvPr id="1026" name="Rectangle 2"/>
          <p:cNvSpPr>
            <a:spLocks noGrp="1" noRot="1"/>
          </p:cNvSpPr>
          <p:nvPr>
            <p:ph type="title"/>
          </p:nvPr>
        </p:nvSpPr>
        <p:spPr>
          <a:xfrm>
            <a:off x="301625" y="228600"/>
            <a:ext cx="854075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Rectangle 3"/>
          <p:cNvSpPr>
            <a:spLocks noGrp="1" noRot="1"/>
          </p:cNvSpPr>
          <p:nvPr>
            <p:ph type="body" idx="1"/>
          </p:nvPr>
        </p:nvSpPr>
        <p:spPr>
          <a:xfrm>
            <a:off x="301625" y="1600200"/>
            <a:ext cx="8540750" cy="4498975"/>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p:cNvSpPr>
          <p:nvPr>
            <p:ph type="dt" sz="half" idx="2"/>
          </p:nvPr>
        </p:nvSpPr>
        <p:spPr>
          <a:xfrm>
            <a:off x="301625" y="6245225"/>
            <a:ext cx="2289175" cy="476250"/>
          </a:xfrm>
          <a:prstGeom prst="rect">
            <a:avLst/>
          </a:prstGeom>
          <a:noFill/>
          <a:ln w="9525">
            <a:noFill/>
          </a:ln>
        </p:spPr>
        <p:txBody>
          <a:bodyPr/>
          <a:lstStyle>
            <a:lvl1pPr>
              <a:defRPr sz="1400" b="0"/>
            </a:lvl1pPr>
          </a:lstStyle>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a:lstStyle>
            <a:lvl1pPr algn="ctr">
              <a:defRPr sz="1400" b="0"/>
            </a:lvl1pPr>
          </a:lstStyle>
          <a:p>
            <a:pPr lvl="0" eaLnBrk="1" hangingPunct="1"/>
            <a:endParaRPr lang="en-US" altLang="x-none" dirty="0">
              <a:latin typeface="Arial" panose="020B0604020202020204" pitchFamily="34" charset="0"/>
            </a:endParaRPr>
          </a:p>
        </p:txBody>
      </p:sp>
      <p:sp>
        <p:nvSpPr>
          <p:cNvPr id="1030" name="Rectangle 6"/>
          <p:cNvSpPr>
            <a:spLocks noGrp="1"/>
          </p:cNvSpPr>
          <p:nvPr>
            <p:ph type="sldNum" sz="quarter" idx="4"/>
          </p:nvPr>
        </p:nvSpPr>
        <p:spPr>
          <a:xfrm>
            <a:off x="6553200" y="6245225"/>
            <a:ext cx="2289175" cy="476250"/>
          </a:xfrm>
          <a:prstGeom prst="rect">
            <a:avLst/>
          </a:prstGeom>
          <a:noFill/>
          <a:ln w="9525">
            <a:noFill/>
          </a:ln>
        </p:spPr>
        <p:txBody>
          <a:bodyPr/>
          <a:lstStyle>
            <a:lvl1pPr algn="r">
              <a:defRPr sz="1400" b="0"/>
            </a:lvl1pPr>
          </a:lstStyle>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91440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tx2"/>
        </a:buClr>
        <a:buSzPct val="85000"/>
        <a:buFont typeface="Wingdings 2" panose="05020102010507070707" pitchFamily="2" charset="2"/>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tx2"/>
        </a:buClr>
        <a:buSzPct val="90000"/>
        <a:buFont typeface="Wingdings 2" panose="05020102010507070707" pitchFamily="2" charset="2"/>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tx2"/>
        </a:buClr>
        <a:buFont typeface="Wingdings 2" panose="05020102010507070707" pitchFamily="2" charset="2"/>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9" Type="http://schemas.openxmlformats.org/officeDocument/2006/relationships/hyperlink" Target="CISP-2-Windows&#31995;&#32479;&#23433;&#20840;.ppt" TargetMode="External"/><Relationship Id="rId8" Type="http://schemas.openxmlformats.org/officeDocument/2006/relationships/hyperlink" Target="CISP-1-&#20449;&#24687;&#23433;&#20840;&#20445;&#38556;&#20307;&#31995;&#21644;&#27979;&#35780;&#35748;&#35777;.ppt" TargetMode="External"/><Relationship Id="rId7" Type="http://schemas.openxmlformats.org/officeDocument/2006/relationships/hyperlink" Target="CISP-2-&#24694;&#24847;&#20195;&#30721;.ppt" TargetMode="External"/><Relationship Id="rId6" Type="http://schemas.openxmlformats.org/officeDocument/2006/relationships/hyperlink" Target="CISP-2-&#25968;&#25454;&#24211;&#23433;&#20840;.ppt" TargetMode="External"/><Relationship Id="rId5" Type="http://schemas.openxmlformats.org/officeDocument/2006/relationships/hyperlink" Target="CISP-2-&#23433;&#20840;&#32534;&#31243;.ppt" TargetMode="External"/><Relationship Id="rId4" Type="http://schemas.openxmlformats.org/officeDocument/2006/relationships/hyperlink" Target="CISP-1-&#20449;&#24687;&#23433;&#20840;&#29702;&#35770;.ppt" TargetMode="External"/><Relationship Id="rId3" Type="http://schemas.openxmlformats.org/officeDocument/2006/relationships/hyperlink" Target="CISP-2-PKI_CA&#25216;&#26415;.ppt" TargetMode="External"/><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image" Target="../media/image6.emf"/><Relationship Id="rId19" Type="http://schemas.openxmlformats.org/officeDocument/2006/relationships/hyperlink" Target="CISP-2-&#32593;&#32476;&#23433;&#20840;.ppt" TargetMode="External"/><Relationship Id="rId18" Type="http://schemas.openxmlformats.org/officeDocument/2006/relationships/hyperlink" Target="CISP-2-&#23494;&#30721;&#25216;&#26415;.ppt" TargetMode="External"/><Relationship Id="rId17" Type="http://schemas.openxmlformats.org/officeDocument/2006/relationships/hyperlink" Target="CISP-2-&#21152;&#23494;&#25216;&#26415;&#24212;&#29992;.ppt" TargetMode="External"/><Relationship Id="rId16" Type="http://schemas.openxmlformats.org/officeDocument/2006/relationships/hyperlink" Target="CISP-3-&#19994;&#21153;&#25345;&#32493;&#24615;&#21644;&#28798;&#38590;&#24674;&#22797;.ppt" TargetMode="External"/><Relationship Id="rId15" Type="http://schemas.openxmlformats.org/officeDocument/2006/relationships/hyperlink" Target="CISP-1-&#20449;&#24687;&#23433;&#20840;&#27979;&#35780;&#35748;&#35777;&#27010;&#36848;.ppt" TargetMode="External"/><Relationship Id="rId14" Type="http://schemas.openxmlformats.org/officeDocument/2006/relationships/hyperlink" Target="CISP-2&#65293;&#20837;&#20405;&#26816;&#27979;.ppt" TargetMode="External"/><Relationship Id="rId13" Type="http://schemas.openxmlformats.org/officeDocument/2006/relationships/hyperlink" Target="CISP-3&#65293;&#24212;&#24613;&#21709;&#24212;.ppt" TargetMode="External"/><Relationship Id="rId12" Type="http://schemas.openxmlformats.org/officeDocument/2006/relationships/hyperlink" Target="CISP-2-&#23433;&#20840;&#25915;&#38450;.ppt" TargetMode="External"/><Relationship Id="rId11" Type="http://schemas.openxmlformats.org/officeDocument/2006/relationships/hyperlink" Target="CISP-3-&#39118;&#38505;&#31649;&#29702;.ppt" TargetMode="External"/><Relationship Id="rId10" Type="http://schemas.openxmlformats.org/officeDocument/2006/relationships/hyperlink" Target="CISP-2-UNIX&#23433;&#20840;&#31649;&#29702;.ppt" TargetMode="External"/><Relationship Id="rId1" Type="http://schemas.openxmlformats.org/officeDocument/2006/relationships/hyperlink" Target="CISP-3-&#20449;&#24687;&#31995;&#32479;&#23433;&#20840;&#24037;&#31243;.pp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emf"/><Relationship Id="rId1" Type="http://schemas.openxmlformats.org/officeDocument/2006/relationships/image" Target="../media/image14.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5123"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b="0" dirty="0">
                <a:latin typeface="Arial" panose="020B0604020202020204" pitchFamily="34" charset="0"/>
              </a:rPr>
            </a:fld>
            <a:endParaRPr lang="en-US" altLang="x-none" sz="1400" b="0" dirty="0">
              <a:latin typeface="Arial" panose="020B0604020202020204" pitchFamily="34" charset="0"/>
            </a:endParaRPr>
          </a:p>
        </p:txBody>
      </p:sp>
      <p:sp>
        <p:nvSpPr>
          <p:cNvPr id="5124" name="Rectangle 2"/>
          <p:cNvSpPr>
            <a:spLocks noGrp="1" noRot="1"/>
          </p:cNvSpPr>
          <p:nvPr>
            <p:ph type="title"/>
          </p:nvPr>
        </p:nvSpPr>
        <p:spPr>
          <a:xfrm>
            <a:off x="868680" y="0"/>
            <a:ext cx="8029575" cy="1843405"/>
          </a:xfrm>
        </p:spPr>
        <p:txBody>
          <a:bodyPr vert="horz" wrap="square" anchor="ctr"/>
          <a:p>
            <a:pPr algn="just" eaLnBrk="1" hangingPunct="1"/>
            <a:r>
              <a:rPr lang="zh-CN" altLang="zh-CN" sz="4800">
                <a:solidFill>
                  <a:srgbClr val="FFFF00"/>
                </a:solidFill>
                <a:latin typeface="微软雅黑" panose="020B0503020204020204" charset="-122"/>
                <a:ea typeface="微软雅黑" panose="020B0503020204020204" charset="-122"/>
              </a:rPr>
              <a:t>第</a:t>
            </a:r>
            <a:r>
              <a:rPr lang="en-US" altLang="zh-CN" sz="4800">
                <a:solidFill>
                  <a:srgbClr val="FFFF00"/>
                </a:solidFill>
                <a:latin typeface="微软雅黑" panose="020B0503020204020204" charset="-122"/>
                <a:ea typeface="微软雅黑" panose="020B0503020204020204" charset="-122"/>
              </a:rPr>
              <a:t>1</a:t>
            </a:r>
            <a:r>
              <a:rPr lang="zh-CN" altLang="en-US" sz="4800">
                <a:solidFill>
                  <a:srgbClr val="FFFF00"/>
                </a:solidFill>
                <a:latin typeface="微软雅黑" panose="020B0503020204020204" charset="-122"/>
                <a:ea typeface="微软雅黑" panose="020B0503020204020204" charset="-122"/>
              </a:rPr>
              <a:t>章 导言</a:t>
            </a:r>
            <a:endParaRPr lang="zh-CN" altLang="en-US" sz="4800">
              <a:solidFill>
                <a:srgbClr val="FFFF00"/>
              </a:solidFill>
              <a:latin typeface="微软雅黑" panose="020B0503020204020204" charset="-122"/>
              <a:ea typeface="微软雅黑" panose="020B0503020204020204" charset="-122"/>
            </a:endParaRPr>
          </a:p>
        </p:txBody>
      </p:sp>
      <p:sp>
        <p:nvSpPr>
          <p:cNvPr id="5125" name="Rectangle 3"/>
          <p:cNvSpPr>
            <a:spLocks noGrp="1" noRot="1"/>
          </p:cNvSpPr>
          <p:nvPr>
            <p:ph type="body"/>
          </p:nvPr>
        </p:nvSpPr>
        <p:spPr>
          <a:xfrm>
            <a:off x="0" y="1143000"/>
            <a:ext cx="9144000" cy="5029200"/>
          </a:xfrm>
        </p:spPr>
        <p:txBody>
          <a:bodyPr vert="horz" wrap="square" anchor="t"/>
          <a:p>
            <a:pPr eaLnBrk="1" hangingPunct="1">
              <a:buNone/>
            </a:pPr>
            <a:r>
              <a:rPr lang="en-US" altLang="x-none" sz="3600" dirty="0">
                <a:solidFill>
                  <a:srgbClr val="FFFF00"/>
                </a:solidFill>
                <a:ea typeface="黑体" panose="02010609060101010101" pitchFamily="1" charset="-122"/>
              </a:rPr>
              <a:t>  </a:t>
            </a:r>
            <a:endParaRPr lang="en-US" altLang="x-none" sz="3600" dirty="0">
              <a:solidFill>
                <a:srgbClr val="FFFF00"/>
              </a:solidFill>
              <a:ea typeface="黑体" panose="02010609060101010101" pitchFamily="1" charset="-122"/>
            </a:endParaRPr>
          </a:p>
          <a:p>
            <a:pPr eaLnBrk="1" hangingPunct="1">
              <a:buNone/>
            </a:pPr>
            <a:endParaRPr lang="zh-CN" sz="6000" dirty="0">
              <a:solidFill>
                <a:srgbClr val="FF0000"/>
              </a:solidFill>
              <a:ea typeface="黑体" panose="02010609060101010101" pitchFamily="1" charset="-122"/>
              <a:sym typeface="+mn-ea"/>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04258" name="Rectangle 2"/>
          <p:cNvSpPr>
            <a:spLocks noGrp="1" noChangeArrowheads="1"/>
          </p:cNvSpPr>
          <p:nvPr>
            <p:ph type="title"/>
          </p:nvPr>
        </p:nvSpPr>
        <p:spPr>
          <a:xfrm>
            <a:off x="772160" y="228600"/>
            <a:ext cx="8070215" cy="803275"/>
          </a:xfrm>
        </p:spPr>
        <p:txBody>
          <a:bodyPr vert="horz" wrap="square" lIns="92075" tIns="46038" rIns="92075" bIns="46038"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i="0" u="none" strike="noStrike" kern="0" cap="none" spc="0" normalizeH="0" baseline="0" noProof="0" smtClean="0">
                <a:ln>
                  <a:noFill/>
                </a:ln>
                <a:solidFill>
                  <a:schemeClr val="tx2">
                    <a:lumMod val="75000"/>
                  </a:schemeClr>
                </a:solidFill>
                <a:effectLst/>
                <a:uLnTx/>
                <a:uFillTx/>
                <a:latin typeface="微软雅黑" panose="020B0503020204020204" charset="-122"/>
                <a:ea typeface="微软雅黑" panose="020B0503020204020204" charset="-122"/>
                <a:cs typeface="+mj-cs"/>
              </a:rPr>
              <a:t>众说纷纭、莫衷一是</a:t>
            </a:r>
            <a:endParaRPr kumimoji="1" lang="zh-CN" altLang="en-US" sz="3600" i="0" u="none" strike="noStrike" kern="0" cap="none" spc="0" normalizeH="0" baseline="0" noProof="0" smtClean="0">
              <a:ln>
                <a:noFill/>
              </a:ln>
              <a:solidFill>
                <a:schemeClr val="tx2">
                  <a:lumMod val="75000"/>
                </a:schemeClr>
              </a:solidFill>
              <a:effectLst/>
              <a:uLnTx/>
              <a:uFillTx/>
              <a:latin typeface="微软雅黑" panose="020B0503020204020204" charset="-122"/>
              <a:ea typeface="微软雅黑" panose="020B0503020204020204" charset="-122"/>
              <a:cs typeface="+mj-cs"/>
            </a:endParaRPr>
          </a:p>
        </p:txBody>
      </p:sp>
      <p:sp>
        <p:nvSpPr>
          <p:cNvPr id="4100" name="Rectangle 3"/>
          <p:cNvSpPr>
            <a:spLocks noGrp="1"/>
          </p:cNvSpPr>
          <p:nvPr>
            <p:ph idx="1"/>
          </p:nvPr>
        </p:nvSpPr>
        <p:spPr>
          <a:xfrm>
            <a:off x="92075" y="1372235"/>
            <a:ext cx="9034145" cy="5370195"/>
          </a:xfrm>
        </p:spPr>
        <p:txBody>
          <a:bodyPr vert="horz" wrap="square" lIns="92075" tIns="46038" rIns="92075" bIns="46038" anchor="t"/>
          <a:p>
            <a:pPr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美国</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联邦信息安全管理法</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术语“信息安全”指保护信息和信息系统，防止未经授权的访问、使用、泄露、中断、修改或破坏，以提供</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sz="3200" b="1" dirty="0">
              <a:solidFill>
                <a:srgbClr val="000000"/>
              </a:solidFill>
              <a:latin typeface="微软雅黑" panose="020B0503020204020204" charset="-122"/>
              <a:ea typeface="微软雅黑" panose="020B0503020204020204" charset="-122"/>
              <a:cs typeface="微软雅黑" panose="020B0503020204020204" charset="-122"/>
            </a:endParaRPr>
          </a:p>
          <a:p>
            <a:pPr lvl="1" eaLnBrk="1" hangingPunct="1">
              <a:lnSpc>
                <a:spcPct val="80000"/>
              </a:lnSpc>
            </a:pP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A</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完整性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，防止对信息进行不适当的修改或破坏，包括确保信息的不可否认性和真实性；</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B</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保密性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，信息的访问和披露要经过授权，包括保护个人隐私和专属信息的手段；以及</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rPr>
              <a:t>C</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rPr>
              <a:t>可用性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rPr>
              <a:t>，确保可以及时可靠地访问和使用信息。 </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5123" name="Rectangle 3"/>
          <p:cNvSpPr>
            <a:spLocks noGrp="1"/>
          </p:cNvSpPr>
          <p:nvPr>
            <p:ph idx="1"/>
          </p:nvPr>
        </p:nvSpPr>
        <p:spPr>
          <a:xfrm>
            <a:off x="729615" y="1249680"/>
            <a:ext cx="8112760" cy="4464685"/>
          </a:xfrm>
        </p:spPr>
        <p:txBody>
          <a:bodyPr vert="horz" wrap="square" lIns="92075" tIns="46038" rIns="92075" bIns="46038" anchor="t"/>
          <a:p>
            <a:pPr eaLnBrk="1" hangingPunct="1"/>
            <a:r>
              <a:rPr lang="zh-CN" altLang="en-US" sz="4000" dirty="0">
                <a:solidFill>
                  <a:schemeClr val="bg2">
                    <a:lumMod val="10000"/>
                  </a:schemeClr>
                </a:solidFill>
                <a:latin typeface="微软雅黑" panose="020B0503020204020204" charset="-122"/>
                <a:ea typeface="微软雅黑" panose="020B0503020204020204" charset="-122"/>
              </a:rPr>
              <a:t>欧盟对网络与信息安全的定义：</a:t>
            </a:r>
            <a:endParaRPr lang="zh-CN" altLang="en-US" sz="4000" dirty="0">
              <a:solidFill>
                <a:schemeClr val="bg2">
                  <a:lumMod val="10000"/>
                </a:schemeClr>
              </a:solidFill>
              <a:latin typeface="微软雅黑" panose="020B0503020204020204" charset="-122"/>
              <a:ea typeface="微软雅黑" panose="020B0503020204020204" charset="-122"/>
            </a:endParaRPr>
          </a:p>
          <a:p>
            <a:pPr eaLnBrk="1" hangingPunct="1"/>
            <a:endParaRPr lang="zh-CN" altLang="en-US" sz="4000" dirty="0">
              <a:solidFill>
                <a:schemeClr val="bg2">
                  <a:lumMod val="10000"/>
                </a:schemeClr>
              </a:solidFill>
              <a:latin typeface="微软雅黑" panose="020B0503020204020204" charset="-122"/>
              <a:ea typeface="微软雅黑" panose="020B0503020204020204" charset="-122"/>
            </a:endParaRPr>
          </a:p>
          <a:p>
            <a:pPr eaLnBrk="1" hangingPunct="1"/>
            <a:r>
              <a:rPr lang="zh-CN" altLang="en-US" sz="4000" dirty="0">
                <a:solidFill>
                  <a:schemeClr val="bg2">
                    <a:lumMod val="10000"/>
                  </a:schemeClr>
                </a:solidFill>
                <a:latin typeface="微软雅黑" panose="020B0503020204020204" charset="-122"/>
                <a:ea typeface="微软雅黑" panose="020B0503020204020204" charset="-122"/>
              </a:rPr>
              <a:t>网络与信息安全可被理解为网络与信息系统抵御意外事件或恶意行为的能力。这些事件和行为将危及网络与系统所提供的服务的可用性、</a:t>
            </a:r>
            <a:r>
              <a:rPr lang="zh-CN" altLang="en-US" sz="4000" dirty="0">
                <a:solidFill>
                  <a:schemeClr val="tx2">
                    <a:lumMod val="75000"/>
                  </a:schemeClr>
                </a:solidFill>
                <a:latin typeface="微软雅黑" panose="020B0503020204020204" charset="-122"/>
                <a:ea typeface="微软雅黑" panose="020B0503020204020204" charset="-122"/>
              </a:rPr>
              <a:t>真实性</a:t>
            </a:r>
            <a:r>
              <a:rPr lang="zh-CN" altLang="en-US" sz="4000" dirty="0">
                <a:solidFill>
                  <a:schemeClr val="bg2">
                    <a:lumMod val="10000"/>
                  </a:schemeClr>
                </a:solidFill>
                <a:latin typeface="微软雅黑" panose="020B0503020204020204" charset="-122"/>
                <a:ea typeface="微软雅黑" panose="020B0503020204020204" charset="-122"/>
              </a:rPr>
              <a:t>、完整性和保密性。</a:t>
            </a:r>
            <a:endParaRPr lang="zh-CN" altLang="en-US" sz="4000" dirty="0">
              <a:solidFill>
                <a:schemeClr val="bg2">
                  <a:lumMod val="10000"/>
                </a:schemeClr>
              </a:solidFill>
              <a:latin typeface="微软雅黑" panose="020B0503020204020204" charset="-122"/>
              <a:ea typeface="微软雅黑" panose="020B0503020204020204" charset="-122"/>
            </a:endParaRPr>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6147" name="Rectangle 3"/>
          <p:cNvSpPr>
            <a:spLocks noGrp="1"/>
          </p:cNvSpPr>
          <p:nvPr>
            <p:ph idx="1"/>
          </p:nvPr>
        </p:nvSpPr>
        <p:spPr>
          <a:xfrm>
            <a:off x="671195" y="1254760"/>
            <a:ext cx="8171180" cy="4844415"/>
          </a:xfrm>
        </p:spPr>
        <p:txBody>
          <a:bodyPr vert="horz" wrap="square" lIns="92075" tIns="46038" rIns="92075" bIns="46038" anchor="t"/>
          <a:p>
            <a:pPr eaLnBrk="1" hangingPunct="1"/>
            <a:r>
              <a:rPr lang="zh-CN" altLang="en-US" sz="4000" dirty="0">
                <a:solidFill>
                  <a:srgbClr val="000000"/>
                </a:solidFill>
                <a:latin typeface="微软雅黑" panose="020B0503020204020204" charset="-122"/>
                <a:ea typeface="微软雅黑" panose="020B0503020204020204" charset="-122"/>
              </a:rPr>
              <a:t>一些专家的定义</a:t>
            </a:r>
            <a:endParaRPr lang="zh-CN" altLang="en-US" sz="4000" dirty="0">
              <a:solidFill>
                <a:srgbClr val="000000"/>
              </a:solidFill>
              <a:latin typeface="微软雅黑" panose="020B0503020204020204" charset="-122"/>
              <a:ea typeface="微软雅黑" panose="020B0503020204020204" charset="-122"/>
            </a:endParaRPr>
          </a:p>
          <a:p>
            <a:pPr marL="457200" lvl="1" indent="0" eaLnBrk="1" hangingPunct="1">
              <a:buNone/>
            </a:pPr>
            <a:endParaRPr lang="zh-CN" altLang="en-US" sz="4000" dirty="0">
              <a:solidFill>
                <a:srgbClr val="000000"/>
              </a:solidFill>
              <a:latin typeface="微软雅黑" panose="020B0503020204020204" charset="-122"/>
              <a:ea typeface="微软雅黑" panose="020B0503020204020204" charset="-122"/>
            </a:endParaRPr>
          </a:p>
          <a:p>
            <a:pPr marL="457200" lvl="1" indent="0" eaLnBrk="1" hangingPunct="1">
              <a:buNone/>
            </a:pPr>
            <a:r>
              <a:rPr lang="zh-CN" altLang="en-US" sz="4000" dirty="0">
                <a:solidFill>
                  <a:srgbClr val="000000"/>
                </a:solidFill>
                <a:latin typeface="微软雅黑" panose="020B0503020204020204" charset="-122"/>
                <a:ea typeface="微软雅黑" panose="020B0503020204020204" charset="-122"/>
              </a:rPr>
              <a:t>信息安全是为防止意外事故和恶意攻击而对信息基础设施、应用服务和信息内容的保密性、完整性、可用性、</a:t>
            </a:r>
            <a:r>
              <a:rPr lang="zh-CN" altLang="en-US" sz="4000" dirty="0">
                <a:solidFill>
                  <a:schemeClr val="tx2">
                    <a:lumMod val="75000"/>
                  </a:schemeClr>
                </a:solidFill>
                <a:latin typeface="微软雅黑" panose="020B0503020204020204" charset="-122"/>
                <a:ea typeface="微软雅黑" panose="020B0503020204020204" charset="-122"/>
              </a:rPr>
              <a:t>可控性和不可否认性</a:t>
            </a:r>
            <a:r>
              <a:rPr lang="zh-CN" altLang="en-US" sz="4000" dirty="0">
                <a:solidFill>
                  <a:srgbClr val="000000"/>
                </a:solidFill>
                <a:latin typeface="微软雅黑" panose="020B0503020204020204" charset="-122"/>
                <a:ea typeface="微软雅黑" panose="020B0503020204020204" charset="-122"/>
              </a:rPr>
              <a:t>进行的安全保护。</a:t>
            </a:r>
            <a:endParaRPr lang="zh-CN" altLang="en-US" sz="4000" dirty="0">
              <a:solidFill>
                <a:srgbClr val="000000"/>
              </a:solidFill>
              <a:latin typeface="微软雅黑" panose="020B0503020204020204" charset="-122"/>
              <a:ea typeface="微软雅黑" panose="020B0503020204020204" charset="-122"/>
            </a:endParaRPr>
          </a:p>
          <a:p>
            <a:pPr eaLnBrk="1" hangingPunct="1"/>
            <a:endParaRPr lang="zh-CN" altLang="en-US" sz="4000" dirty="0">
              <a:solidFill>
                <a:srgbClr val="000000"/>
              </a:solidFill>
              <a:latin typeface="微软雅黑" panose="020B0503020204020204" charset="-122"/>
              <a:ea typeface="微软雅黑" panose="020B0503020204020204" charset="-122"/>
            </a:endParaRPr>
          </a:p>
        </p:txBody>
      </p:sp>
    </p:spTree>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06306" name="Rectangle 2"/>
          <p:cNvSpPr>
            <a:spLocks noGrp="1" noChangeArrowheads="1"/>
          </p:cNvSpPr>
          <p:nvPr>
            <p:ph type="title"/>
          </p:nvPr>
        </p:nvSpPr>
        <p:spPr>
          <a:xfrm>
            <a:off x="301625" y="228600"/>
            <a:ext cx="8540750" cy="803275"/>
          </a:xfrm>
        </p:spPr>
        <p:txBody>
          <a:bodyPr vert="horz" wrap="square" lIns="92075" tIns="46038" rIns="92075" bIns="46038"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80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j-cs"/>
              </a:rPr>
              <a:t>关于称呼也远未统一</a:t>
            </a:r>
            <a:endParaRPr kumimoji="1" lang="zh-CN" altLang="en-US" sz="480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j-cs"/>
            </a:endParaRPr>
          </a:p>
        </p:txBody>
      </p:sp>
      <p:sp>
        <p:nvSpPr>
          <p:cNvPr id="7172" name="Rectangle 3"/>
          <p:cNvSpPr>
            <a:spLocks noGrp="1"/>
          </p:cNvSpPr>
          <p:nvPr>
            <p:ph idx="1"/>
          </p:nvPr>
        </p:nvSpPr>
        <p:spPr>
          <a:xfrm>
            <a:off x="685800" y="1278890"/>
            <a:ext cx="8425815" cy="4893310"/>
          </a:xfrm>
        </p:spPr>
        <p:txBody>
          <a:bodyPr vert="horz" wrap="square" lIns="92075" tIns="46038" rIns="92075" bIns="46038" anchor="t"/>
          <a:p>
            <a:pPr eaLnBrk="1" hangingPunct="1"/>
            <a:r>
              <a:rPr lang="zh-CN" altLang="en-US" sz="4000" b="1" dirty="0">
                <a:solidFill>
                  <a:srgbClr val="000000"/>
                </a:solidFill>
                <a:latin typeface="微软雅黑" panose="020B0503020204020204" charset="-122"/>
                <a:ea typeface="微软雅黑" panose="020B0503020204020204" charset="-122"/>
              </a:rPr>
              <a:t>计算机安全</a:t>
            </a:r>
            <a:endParaRPr lang="zh-CN" altLang="en-US" sz="4000" b="1" dirty="0">
              <a:solidFill>
                <a:srgbClr val="000000"/>
              </a:solidFill>
              <a:latin typeface="微软雅黑" panose="020B0503020204020204" charset="-122"/>
              <a:ea typeface="微软雅黑" panose="020B0503020204020204" charset="-122"/>
            </a:endParaRPr>
          </a:p>
          <a:p>
            <a:pPr eaLnBrk="1" hangingPunct="1"/>
            <a:r>
              <a:rPr lang="zh-CN" altLang="en-US" sz="4000" b="1" dirty="0">
                <a:solidFill>
                  <a:srgbClr val="000000"/>
                </a:solidFill>
                <a:latin typeface="微软雅黑" panose="020B0503020204020204" charset="-122"/>
                <a:ea typeface="微软雅黑" panose="020B0503020204020204" charset="-122"/>
              </a:rPr>
              <a:t>计算机信息系统安全</a:t>
            </a:r>
            <a:endParaRPr lang="zh-CN" altLang="en-US" sz="4000" b="1" dirty="0">
              <a:solidFill>
                <a:srgbClr val="000000"/>
              </a:solidFill>
              <a:latin typeface="微软雅黑" panose="020B0503020204020204" charset="-122"/>
              <a:ea typeface="微软雅黑" panose="020B0503020204020204" charset="-122"/>
            </a:endParaRPr>
          </a:p>
          <a:p>
            <a:pPr eaLnBrk="1" hangingPunct="1"/>
            <a:r>
              <a:rPr lang="zh-CN" altLang="en-US" sz="4000" b="1" dirty="0">
                <a:solidFill>
                  <a:srgbClr val="FF0000"/>
                </a:solidFill>
                <a:latin typeface="微软雅黑" panose="020B0503020204020204" charset="-122"/>
                <a:ea typeface="微软雅黑" panose="020B0503020204020204" charset="-122"/>
              </a:rPr>
              <a:t>信息安全</a:t>
            </a:r>
            <a:endParaRPr lang="zh-CN" altLang="en-US" sz="4000" b="1" dirty="0">
              <a:solidFill>
                <a:srgbClr val="FF0000"/>
              </a:solidFill>
              <a:latin typeface="微软雅黑" panose="020B0503020204020204" charset="-122"/>
              <a:ea typeface="微软雅黑" panose="020B0503020204020204" charset="-122"/>
            </a:endParaRPr>
          </a:p>
          <a:p>
            <a:pPr eaLnBrk="1" hangingPunct="1"/>
            <a:r>
              <a:rPr lang="zh-CN" altLang="en-US" sz="4000" b="1" dirty="0">
                <a:solidFill>
                  <a:srgbClr val="FF0000"/>
                </a:solidFill>
                <a:latin typeface="微软雅黑" panose="020B0503020204020204" charset="-122"/>
                <a:ea typeface="微软雅黑" panose="020B0503020204020204" charset="-122"/>
              </a:rPr>
              <a:t>网络安全</a:t>
            </a:r>
            <a:endParaRPr lang="zh-CN" altLang="en-US" sz="4000" b="1" dirty="0">
              <a:solidFill>
                <a:srgbClr val="000000"/>
              </a:solidFill>
              <a:latin typeface="微软雅黑" panose="020B0503020204020204" charset="-122"/>
              <a:ea typeface="微软雅黑" panose="020B0503020204020204" charset="-122"/>
            </a:endParaRPr>
          </a:p>
          <a:p>
            <a:pPr eaLnBrk="1" hangingPunct="1"/>
            <a:r>
              <a:rPr lang="zh-CN" altLang="en-US" sz="4000" b="1" dirty="0">
                <a:solidFill>
                  <a:srgbClr val="000000"/>
                </a:solidFill>
                <a:latin typeface="微软雅黑" panose="020B0503020204020204" charset="-122"/>
                <a:ea typeface="微软雅黑" panose="020B0503020204020204" charset="-122"/>
              </a:rPr>
              <a:t>网络与信息安全</a:t>
            </a:r>
            <a:endParaRPr lang="zh-CN" altLang="en-US" sz="4000" b="1" dirty="0">
              <a:solidFill>
                <a:srgbClr val="000000"/>
              </a:solidFill>
              <a:latin typeface="微软雅黑" panose="020B0503020204020204" charset="-122"/>
              <a:ea typeface="微软雅黑" panose="020B0503020204020204" charset="-122"/>
            </a:endParaRPr>
          </a:p>
          <a:p>
            <a:pPr eaLnBrk="1" hangingPunct="1"/>
            <a:r>
              <a:rPr lang="zh-CN" altLang="en-US" sz="4000" b="1" dirty="0">
                <a:solidFill>
                  <a:srgbClr val="FF0000"/>
                </a:solidFill>
                <a:latin typeface="微软雅黑" panose="020B0503020204020204" charset="-122"/>
                <a:ea typeface="微软雅黑" panose="020B0503020204020204" charset="-122"/>
              </a:rPr>
              <a:t>网络空间安全</a:t>
            </a:r>
            <a:endParaRPr lang="zh-CN" altLang="en-US" sz="4000" b="1" dirty="0">
              <a:solidFill>
                <a:srgbClr val="FF0000"/>
              </a:solidFill>
              <a:latin typeface="微软雅黑" panose="020B0503020204020204" charset="-122"/>
              <a:ea typeface="微软雅黑" panose="020B0503020204020204" charset="-122"/>
            </a:endParaRPr>
          </a:p>
        </p:txBody>
      </p:sp>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13474" name="Rectangle 2"/>
          <p:cNvSpPr>
            <a:spLocks noGrp="1" noChangeArrowheads="1"/>
          </p:cNvSpPr>
          <p:nvPr>
            <p:ph type="title"/>
          </p:nvPr>
        </p:nvSpPr>
        <p:spPr>
          <a:xfrm>
            <a:off x="15875" y="228600"/>
            <a:ext cx="8826500" cy="913765"/>
          </a:xfrm>
        </p:spPr>
        <p:txBody>
          <a:bodyPr vert="horz" wrap="square" lIns="92075" tIns="46038" rIns="92075" bIns="46038"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0" cap="none" spc="0" normalizeH="0" baseline="0" noProof="0" smtClean="0">
                <a:ln>
                  <a:noFill/>
                </a:ln>
                <a:solidFill>
                  <a:srgbClr val="C00000"/>
                </a:solidFill>
                <a:effectLst>
                  <a:outerShdw blurRad="38100" dist="38100" dir="2700000" algn="tl">
                    <a:srgbClr val="FFFFFF"/>
                  </a:outerShdw>
                </a:effectLst>
                <a:uLnTx/>
                <a:uFillTx/>
                <a:latin typeface="微软雅黑" panose="020B0503020204020204" charset="-122"/>
                <a:ea typeface="微软雅黑" panose="020B0503020204020204" charset="-122"/>
                <a:cs typeface="+mj-cs"/>
              </a:rPr>
              <a:t>网络空间安全概念的历史演变</a:t>
            </a:r>
            <a:endParaRPr kumimoji="1" lang="zh-CN" altLang="en-US" sz="4000" b="1" i="0" u="none" strike="noStrike" kern="0" cap="none" spc="0" normalizeH="0" baseline="0" noProof="0" smtClean="0">
              <a:ln>
                <a:noFill/>
              </a:ln>
              <a:solidFill>
                <a:srgbClr val="C00000"/>
              </a:solidFill>
              <a:effectLst>
                <a:outerShdw blurRad="38100" dist="38100" dir="2700000" algn="tl">
                  <a:srgbClr val="FFFFFF"/>
                </a:outerShdw>
              </a:effectLst>
              <a:uLnTx/>
              <a:uFillTx/>
              <a:latin typeface="微软雅黑" panose="020B0503020204020204" charset="-122"/>
              <a:ea typeface="微软雅黑" panose="020B0503020204020204" charset="-122"/>
              <a:cs typeface="+mj-cs"/>
            </a:endParaRPr>
          </a:p>
        </p:txBody>
      </p:sp>
      <p:sp>
        <p:nvSpPr>
          <p:cNvPr id="1513475" name="Rectangle 3"/>
          <p:cNvSpPr>
            <a:spLocks noGrp="1" noChangeArrowheads="1"/>
          </p:cNvSpPr>
          <p:nvPr>
            <p:ph idx="1"/>
          </p:nvPr>
        </p:nvSpPr>
        <p:spPr>
          <a:xfrm>
            <a:off x="16510" y="1266825"/>
            <a:ext cx="9088755" cy="5402580"/>
          </a:xfrm>
        </p:spPr>
        <p:txBody>
          <a:bodyPr vert="horz" wrap="square" lIns="92075" tIns="46038" rIns="92075" bIns="46038"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4000" b="1" i="0" u="none" strike="noStrike" kern="0" cap="none" spc="0" normalizeH="0" baseline="0" noProof="0" smtClean="0">
                <a:ln>
                  <a:noFill/>
                </a:ln>
                <a:solidFill>
                  <a:schemeClr val="tx2">
                    <a:lumMod val="75000"/>
                  </a:schemeClr>
                </a:solidFill>
                <a:effectLst/>
                <a:uLnTx/>
                <a:uFillTx/>
                <a:latin typeface="微软雅黑" panose="020B0503020204020204" charset="-122"/>
                <a:ea typeface="微软雅黑" panose="020B0503020204020204" charset="-122"/>
                <a:cs typeface="+mn-cs"/>
              </a:rPr>
              <a:t>通信保密</a:t>
            </a:r>
            <a:endParaRPr kumimoji="1" lang="zh-CN" altLang="en-US" sz="4000" b="1" i="0" u="none" strike="noStrike" kern="0" cap="none" spc="0" normalizeH="0" baseline="0" noProof="0" smtClean="0">
              <a:ln>
                <a:noFill/>
              </a:ln>
              <a:solidFill>
                <a:schemeClr val="tx2">
                  <a:lumMod val="75000"/>
                </a:schemeClr>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几千年的时间里，军事领域对信息安全的需求使古典密码学得到诞生和发展。到了现代，信息安全首先进入了通信保密（</a:t>
            </a:r>
            <a:r>
              <a:rPr kumimoji="1" lang="en-US" altLang="zh-CN"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COMSEC</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）阶段。通信保密阶段的开始时间约为</a:t>
            </a:r>
            <a:r>
              <a:rPr kumimoji="1" lang="en-US" altLang="zh-CN"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20</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世纪</a:t>
            </a:r>
            <a:r>
              <a:rPr kumimoji="1" lang="en-US" altLang="zh-CN"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40</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年代，其时代标志是</a:t>
            </a:r>
            <a:r>
              <a:rPr kumimoji="1" lang="en-US" altLang="zh-CN"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1949</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年</a:t>
            </a:r>
            <a:r>
              <a:rPr kumimoji="1" lang="en-US" altLang="zh-CN"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Shannon</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发表的</a:t>
            </a:r>
            <a:r>
              <a:rPr kumimoji="1" lang="en-US" altLang="zh-CN"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a:t>
            </a:r>
            <a:r>
              <a:rPr kumimoji="1" lang="zh-CN" altLang="en-US"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保密系统的信息理论</a:t>
            </a:r>
            <a:r>
              <a:rPr kumimoji="1" lang="en-US" altLang="zh-CN"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a:t>
            </a:r>
            <a:r>
              <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，该理论将密码学的研究纳入了科学的轨道。在这个阶段所面临的主要安全威胁是搭线窃听和密码学分析，其主要的防护措施是数据加密。</a:t>
            </a:r>
            <a:endParaRPr kumimoji="1" lang="zh-CN" altLang="en-US"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endParaRPr>
          </a:p>
        </p:txBody>
      </p:sp>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670" y="21590"/>
            <a:ext cx="9098280" cy="6077585"/>
          </a:xfrm>
        </p:spPr>
        <p:txBody>
          <a:bodyPr/>
          <a:p>
            <a:pPr marL="742950" marR="0" lvl="1" indent="-285750" algn="l" defTabSz="914400" rtl="0" eaLnBrk="1" fontAlgn="base" latinLnBrk="0" hangingPunct="1">
              <a:lnSpc>
                <a:spcPct val="100000"/>
              </a:lnSpc>
              <a:spcBef>
                <a:spcPct val="20000"/>
              </a:spcBef>
              <a:spcAft>
                <a:spcPct val="0"/>
              </a:spcAft>
              <a:buClr>
                <a:schemeClr val="tx2"/>
              </a:buClr>
              <a:buSzTx/>
              <a:buFontTx/>
              <a:buChar char="–"/>
              <a:defRPr/>
            </a:pPr>
            <a:endParaRPr kumimoji="1" lang="zh-CN" altLang="en-US" sz="3200" b="0" i="0" u="none" strike="noStrike" kern="0" cap="none" spc="0" normalizeH="0" baseline="0" noProof="0" smtClean="0">
              <a:ln>
                <a:noFill/>
              </a:ln>
              <a:solidFill>
                <a:srgbClr val="000000"/>
              </a:solidFill>
              <a:effectLst/>
              <a:uLnTx/>
              <a:uFillTx/>
              <a:latin typeface="黑体" panose="02010609060101010101" pitchFamily="1" charset="-122"/>
              <a:ea typeface="黑体" panose="02010609060101010101" pitchFamily="1" charset="-122"/>
            </a:endParaRPr>
          </a:p>
          <a:p>
            <a:pPr marL="457200" marR="0" lvl="1"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3200" noProof="0" smtClean="0">
                <a:ln>
                  <a:noFill/>
                </a:ln>
                <a:solidFill>
                  <a:srgbClr val="000000"/>
                </a:solidFill>
                <a:effectLst/>
                <a:uLnTx/>
                <a:uFillTx/>
                <a:latin typeface="微软雅黑" panose="020B0503020204020204" charset="-122"/>
                <a:ea typeface="微软雅黑" panose="020B0503020204020204" charset="-122"/>
                <a:sym typeface="+mn-ea"/>
              </a:rPr>
              <a:t>在该阶段人们关心的只是</a:t>
            </a:r>
            <a:r>
              <a:rPr kumimoji="1" lang="zh-CN" altLang="en-US" sz="3200" noProof="0" smtClean="0">
                <a:ln>
                  <a:noFill/>
                </a:ln>
                <a:solidFill>
                  <a:schemeClr val="tx2">
                    <a:lumMod val="75000"/>
                  </a:schemeClr>
                </a:solidFill>
                <a:effectLst/>
                <a:uLnTx/>
                <a:uFillTx/>
                <a:latin typeface="微软雅黑" panose="020B0503020204020204" charset="-122"/>
                <a:ea typeface="微软雅黑" panose="020B0503020204020204" charset="-122"/>
                <a:sym typeface="+mn-ea"/>
              </a:rPr>
              <a:t>通信安全</a:t>
            </a:r>
            <a:r>
              <a:rPr kumimoji="1" lang="zh-CN" altLang="en-US" sz="3200" noProof="0" smtClean="0">
                <a:ln>
                  <a:noFill/>
                </a:ln>
                <a:solidFill>
                  <a:srgbClr val="000000"/>
                </a:solidFill>
                <a:effectLst/>
                <a:uLnTx/>
                <a:uFillTx/>
                <a:latin typeface="微软雅黑" panose="020B0503020204020204" charset="-122"/>
                <a:ea typeface="微软雅黑" panose="020B0503020204020204" charset="-122"/>
                <a:sym typeface="+mn-ea"/>
              </a:rPr>
              <a:t>，而且主要关心对象是军方和政府。需要解决的问题是在远程通信中拒绝非授权用户的信息访问以及确保通信的真实性，包括：加密、传输保密、发射保密以及通信设备的物理安全，通信保密阶段的技术重点是通过密码技术解决通信保密问题，保证数据的保密性和完整性。当时涉及的安全性有：保密性，保证信息不泄露给未经授权的人或设备；可靠性，确保信道、消息源、发信人的真实性以及核对信息接收者的合法性</a:t>
            </a:r>
            <a:r>
              <a:rPr kumimoji="1" lang="zh-CN" altLang="en-US" sz="3200" noProof="0" smtClean="0">
                <a:ln>
                  <a:noFill/>
                </a:ln>
                <a:solidFill>
                  <a:srgbClr val="000000"/>
                </a:solidFill>
                <a:effectLst/>
                <a:uLnTx/>
                <a:uFillTx/>
                <a:latin typeface="黑体" panose="02010609060101010101" pitchFamily="1" charset="-122"/>
                <a:ea typeface="黑体" panose="02010609060101010101" pitchFamily="1" charset="-122"/>
                <a:sym typeface="+mn-ea"/>
              </a:rPr>
              <a:t>。</a:t>
            </a:r>
            <a:endParaRPr kumimoji="1" lang="zh-CN" altLang="en-US" sz="3200" b="0" i="0" u="none" strike="noStrike" kern="0" cap="none" spc="0" normalizeH="0" baseline="0" noProof="0" smtClean="0">
              <a:ln>
                <a:noFill/>
              </a:ln>
              <a:solidFill>
                <a:srgbClr val="000000"/>
              </a:solidFill>
              <a:effectLst/>
              <a:uLnTx/>
              <a:uFillTx/>
              <a:latin typeface="黑体" panose="02010609060101010101" pitchFamily="1" charset="-122"/>
              <a:ea typeface="黑体" panose="02010609060101010101" pitchFamily="1" charset="-122"/>
            </a:endParaRPr>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14499" name="Rectangle 3"/>
          <p:cNvSpPr>
            <a:spLocks noGrp="1" noChangeArrowheads="1"/>
          </p:cNvSpPr>
          <p:nvPr>
            <p:ph idx="1"/>
          </p:nvPr>
        </p:nvSpPr>
        <p:spPr>
          <a:xfrm>
            <a:off x="-15240" y="93980"/>
            <a:ext cx="9142730" cy="6503670"/>
          </a:xfrm>
        </p:spPr>
        <p:txBody>
          <a:bodyPr vert="horz" wrap="square" lIns="92075" tIns="46038" rIns="92075" bIns="46038"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rPr>
              <a:t>计算机安全</a:t>
            </a:r>
            <a:endPar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endPar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进入</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20</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世纪</a:t>
            </a:r>
            <a:r>
              <a:rPr kumimoji="1" lang="en-US" altLang="zh-CN" sz="36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70</a:t>
            </a:r>
            <a:r>
              <a:rPr kumimoji="1" lang="zh-CN" altLang="en-US" sz="36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年代</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，通信保密阶段转变到计算机安全（</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COMPUSEC</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）阶段，这一时代的标志是</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1977</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年美国国家标准局（</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NBS</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）公布的</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数据加密标准</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DES</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）和</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1985</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年美国国防部（</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DoD</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）公布的</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可信计算机系统评估准则</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a:t>
            </a:r>
            <a:r>
              <a:rPr kumimoji="1" lang="en-US" altLang="zh-CN"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TCSEC</a:t>
            </a:r>
            <a:r>
              <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），这些标准的提出意味着解决信息系统保密性问题的研究和应用迈上了历史的新台阶。</a:t>
            </a:r>
            <a:endPar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
                <a:schemeClr val="tx2"/>
              </a:buClr>
              <a:buSzTx/>
              <a:buFontTx/>
              <a:buChar char="–"/>
              <a:defRPr/>
            </a:pPr>
            <a:endParaRPr kumimoji="1" lang="zh-CN" altLang="en-US" sz="36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endParaRPr>
          </a:p>
        </p:txBody>
      </p:sp>
    </p:spTree>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41985" y="299720"/>
            <a:ext cx="8096885" cy="5799455"/>
          </a:xfrm>
        </p:spPr>
        <p:txBody>
          <a:bodyPr/>
          <a:p>
            <a:pPr marL="0" lvl="1"/>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进入</a:t>
            </a:r>
            <a:r>
              <a:rPr kumimoji="1" lang="en-US" altLang="zh-CN"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20</a:t>
            </a: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世纪</a:t>
            </a:r>
            <a:r>
              <a:rPr kumimoji="1" lang="en-US" altLang="zh-CN"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80</a:t>
            </a: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年代后，计算机的性能得到了成百上千倍的提高，应用的范围也在不断扩大，计算机已遍及世界各个角落。而且人们正努力利用通信网络把孤立的单机系统连接起来，相互通信和共享资源。但是，随之而来并日益严峻的问题是计算机中信息的安全问题。由于计算机中信息有共享和易于扩散等特性，它在处理、存储、传输和使用上有着严重的脆弱性，很容易被干扰、滥用、遗漏和丢失，甚至被泄露、窃取、篡改、伪造和破坏。</a:t>
            </a:r>
            <a:endParaRPr lang="zh-CN" altLang="en-US">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lvl="1" indent="0">
              <a:buNone/>
            </a:pP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因此人们开始关注</a:t>
            </a:r>
            <a:r>
              <a:rPr kumimoji="1" lang="zh-CN" altLang="en-US" sz="3200" noProof="0" smtClean="0">
                <a:ln>
                  <a:noFill/>
                </a:ln>
                <a:solidFill>
                  <a:srgbClr val="FFFF00"/>
                </a:solidFill>
                <a:effectLst/>
                <a:uLnTx/>
                <a:uFillTx/>
                <a:latin typeface="微软雅黑" panose="020B0503020204020204" charset="-122"/>
                <a:ea typeface="微软雅黑" panose="020B0503020204020204" charset="-122"/>
                <a:sym typeface="+mn-ea"/>
              </a:rPr>
              <a:t>计算机系统中的硬件、软件及在处理、存储、传输信息中的保密性</a:t>
            </a: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。主要手段是通过访问控制，防止对计算机中信息的非授权访问，从而保护信息的保密性。但是，随着计算机病毒、计算机软件</a:t>
            </a:r>
            <a:r>
              <a:rPr kumimoji="1" lang="en-US" altLang="zh-CN"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Bug</a:t>
            </a: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等问题的不断显现，保密性已经不足以满足人们对计算机安全的需求，完整性和可用性等新的计算机安全需求于是开始走上舞台。 </a:t>
            </a:r>
            <a:endPar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endParaRPr>
          </a:p>
          <a:p>
            <a:endParaRPr lang="zh-CN" altLang="en-US" sz="3200">
              <a:latin typeface="微软雅黑" panose="020B0503020204020204" charset="-122"/>
              <a:ea typeface="微软雅黑" panose="020B0503020204020204" charset="-122"/>
            </a:endParaRPr>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20484" name="Rectangle 3"/>
          <p:cNvSpPr>
            <a:spLocks noGrp="1"/>
          </p:cNvSpPr>
          <p:nvPr>
            <p:ph idx="1"/>
          </p:nvPr>
        </p:nvSpPr>
        <p:spPr>
          <a:xfrm>
            <a:off x="-26670" y="53975"/>
            <a:ext cx="9154795" cy="4498975"/>
          </a:xfrm>
        </p:spPr>
        <p:txBody>
          <a:bodyPr vert="horz" wrap="square" lIns="92075" tIns="46038" rIns="92075" bIns="46038" anchor="t"/>
          <a:p>
            <a:pPr marL="0" indent="0" eaLnBrk="1" hangingPunct="1">
              <a:buNone/>
            </a:pPr>
            <a:r>
              <a:rPr kumimoji="1" lang="zh-CN" altLang="en-US" sz="4400" b="1" kern="0" noProof="0" smtClean="0">
                <a:ln>
                  <a:noFill/>
                </a:ln>
                <a:solidFill>
                  <a:srgbClr val="C00000"/>
                </a:solidFill>
                <a:effectLst/>
                <a:uLnTx/>
                <a:uFillTx/>
                <a:latin typeface="微软雅黑" panose="020B0503020204020204" charset="-122"/>
                <a:ea typeface="微软雅黑" panose="020B0503020204020204" charset="-122"/>
                <a:sym typeface="+mn-ea"/>
              </a:rPr>
              <a:t>信息系统安全</a:t>
            </a:r>
            <a:endParaRPr kumimoji="1" lang="zh-CN" altLang="en-US" sz="4400" b="1" kern="0" noProof="0" dirty="0" smtClean="0">
              <a:ln>
                <a:noFill/>
              </a:ln>
              <a:solidFill>
                <a:srgbClr val="C00000"/>
              </a:solidFill>
              <a:effectLst/>
              <a:uLnTx/>
              <a:uFillTx/>
              <a:latin typeface="微软雅黑" panose="020B0503020204020204" charset="-122"/>
              <a:ea typeface="微软雅黑" panose="020B0503020204020204" charset="-122"/>
              <a:sym typeface="+mn-ea"/>
            </a:endParaRPr>
          </a:p>
          <a:p>
            <a:pPr marL="0" indent="0" eaLnBrk="1" hangingPunct="1">
              <a:buNone/>
            </a:pPr>
            <a:endParaRPr lang="zh-CN" altLang="en-US" dirty="0">
              <a:solidFill>
                <a:schemeClr val="bg2">
                  <a:lumMod val="10000"/>
                </a:schemeClr>
              </a:solidFill>
              <a:latin typeface="微软雅黑" panose="020B0503020204020204" charset="-122"/>
              <a:ea typeface="微软雅黑" panose="020B0503020204020204" charset="-122"/>
            </a:endParaRPr>
          </a:p>
          <a:p>
            <a:pPr marL="0" indent="0" eaLnBrk="1" hangingPunct="1">
              <a:buNone/>
            </a:pPr>
            <a:r>
              <a:rPr lang="zh-CN" altLang="en-US" dirty="0">
                <a:solidFill>
                  <a:schemeClr val="bg2">
                    <a:lumMod val="10000"/>
                  </a:schemeClr>
                </a:solidFill>
                <a:latin typeface="微软雅黑" panose="020B0503020204020204" charset="-122"/>
                <a:ea typeface="微软雅黑" panose="020B0503020204020204" charset="-122"/>
              </a:rPr>
              <a:t>进入</a:t>
            </a:r>
            <a:r>
              <a:rPr lang="en-US" altLang="zh-CN" dirty="0">
                <a:solidFill>
                  <a:schemeClr val="bg2">
                    <a:lumMod val="10000"/>
                  </a:schemeClr>
                </a:solidFill>
                <a:latin typeface="微软雅黑" panose="020B0503020204020204" charset="-122"/>
                <a:ea typeface="微软雅黑" panose="020B0503020204020204" charset="-122"/>
              </a:rPr>
              <a:t>20</a:t>
            </a:r>
            <a:r>
              <a:rPr lang="zh-CN" altLang="en-US" dirty="0">
                <a:solidFill>
                  <a:schemeClr val="bg2">
                    <a:lumMod val="10000"/>
                  </a:schemeClr>
                </a:solidFill>
                <a:latin typeface="微软雅黑" panose="020B0503020204020204" charset="-122"/>
                <a:ea typeface="微软雅黑" panose="020B0503020204020204" charset="-122"/>
              </a:rPr>
              <a:t>世纪</a:t>
            </a:r>
            <a:r>
              <a:rPr lang="en-US" altLang="zh-CN" dirty="0">
                <a:solidFill>
                  <a:schemeClr val="bg2">
                    <a:lumMod val="10000"/>
                  </a:schemeClr>
                </a:solidFill>
                <a:latin typeface="微软雅黑" panose="020B0503020204020204" charset="-122"/>
                <a:ea typeface="微软雅黑" panose="020B0503020204020204" charset="-122"/>
              </a:rPr>
              <a:t>90</a:t>
            </a:r>
            <a:r>
              <a:rPr lang="zh-CN" altLang="en-US" dirty="0">
                <a:solidFill>
                  <a:schemeClr val="bg2">
                    <a:lumMod val="10000"/>
                  </a:schemeClr>
                </a:solidFill>
                <a:latin typeface="微软雅黑" panose="020B0503020204020204" charset="-122"/>
                <a:ea typeface="微软雅黑" panose="020B0503020204020204" charset="-122"/>
              </a:rPr>
              <a:t>年代之后，</a:t>
            </a:r>
            <a:r>
              <a:rPr lang="zh-CN" altLang="en-US" dirty="0">
                <a:solidFill>
                  <a:srgbClr val="FFFF00"/>
                </a:solidFill>
                <a:latin typeface="微软雅黑" panose="020B0503020204020204" charset="-122"/>
                <a:ea typeface="微软雅黑" panose="020B0503020204020204" charset="-122"/>
              </a:rPr>
              <a:t>信息系统安全</a:t>
            </a:r>
            <a:r>
              <a:rPr lang="zh-CN" altLang="en-US" dirty="0">
                <a:solidFill>
                  <a:schemeClr val="bg2">
                    <a:lumMod val="10000"/>
                  </a:schemeClr>
                </a:solidFill>
                <a:latin typeface="微软雅黑" panose="020B0503020204020204" charset="-122"/>
                <a:ea typeface="微软雅黑" panose="020B0503020204020204" charset="-122"/>
              </a:rPr>
              <a:t>（</a:t>
            </a:r>
            <a:r>
              <a:rPr lang="en-US" altLang="zh-CN" dirty="0">
                <a:solidFill>
                  <a:schemeClr val="bg2">
                    <a:lumMod val="10000"/>
                  </a:schemeClr>
                </a:solidFill>
                <a:latin typeface="微软雅黑" panose="020B0503020204020204" charset="-122"/>
                <a:ea typeface="微软雅黑" panose="020B0503020204020204" charset="-122"/>
              </a:rPr>
              <a:t>INFOSEC</a:t>
            </a:r>
            <a:r>
              <a:rPr lang="zh-CN" altLang="en-US" dirty="0">
                <a:solidFill>
                  <a:schemeClr val="bg2">
                    <a:lumMod val="10000"/>
                  </a:schemeClr>
                </a:solidFill>
                <a:latin typeface="微软雅黑" panose="020B0503020204020204" charset="-122"/>
                <a:ea typeface="微软雅黑" panose="020B0503020204020204" charset="-122"/>
              </a:rPr>
              <a:t>）开始成为信息安全的核心内容。此时，通信和计算机技术已经相互依存，</a:t>
            </a:r>
            <a:r>
              <a:rPr lang="zh-CN" altLang="en-US" dirty="0">
                <a:solidFill>
                  <a:srgbClr val="FFFF00"/>
                </a:solidFill>
                <a:latin typeface="微软雅黑" panose="020B0503020204020204" charset="-122"/>
                <a:ea typeface="微软雅黑" panose="020B0503020204020204" charset="-122"/>
              </a:rPr>
              <a:t>计算机网络</a:t>
            </a:r>
            <a:r>
              <a:rPr lang="zh-CN" altLang="en-US" dirty="0">
                <a:solidFill>
                  <a:schemeClr val="bg2">
                    <a:lumMod val="10000"/>
                  </a:schemeClr>
                </a:solidFill>
                <a:latin typeface="微软雅黑" panose="020B0503020204020204" charset="-122"/>
                <a:ea typeface="微软雅黑" panose="020B0503020204020204" charset="-122"/>
              </a:rPr>
              <a:t>发展成为全天候、通全球、个人化、智能化的信息高速公路，</a:t>
            </a:r>
            <a:r>
              <a:rPr lang="zh-CN" altLang="en-US" dirty="0">
                <a:solidFill>
                  <a:srgbClr val="FFFF00"/>
                </a:solidFill>
                <a:latin typeface="微软雅黑" panose="020B0503020204020204" charset="-122"/>
                <a:ea typeface="微软雅黑" panose="020B0503020204020204" charset="-122"/>
              </a:rPr>
              <a:t>互联网</a:t>
            </a:r>
            <a:r>
              <a:rPr lang="zh-CN" altLang="en-US" dirty="0">
                <a:solidFill>
                  <a:schemeClr val="bg2">
                    <a:lumMod val="10000"/>
                  </a:schemeClr>
                </a:solidFill>
                <a:latin typeface="微软雅黑" panose="020B0503020204020204" charset="-122"/>
                <a:ea typeface="微软雅黑" panose="020B0503020204020204" charset="-122"/>
              </a:rPr>
              <a:t>成了寻常百姓可及的家用技术平台，安全的需求不断地向社会的各个领域扩展，人们的关注对象从计算机转向更具本质性的信息本身，继而关注信息系统的安全。</a:t>
            </a:r>
            <a:endParaRPr lang="zh-CN" altLang="en-US" dirty="0">
              <a:solidFill>
                <a:schemeClr val="bg2">
                  <a:lumMod val="10000"/>
                </a:schemeClr>
              </a:solidFill>
              <a:latin typeface="微软雅黑" panose="020B0503020204020204" charset="-122"/>
              <a:ea typeface="微软雅黑" panose="020B0503020204020204" charset="-122"/>
            </a:endParaRPr>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b="0" dirty="0">
                <a:latin typeface="Arial" panose="020B0604020202020204" pitchFamily="34" charset="0"/>
              </a:rPr>
            </a:fld>
            <a:endParaRPr lang="zh-CN" altLang="en-US" sz="1400" b="0" dirty="0">
              <a:latin typeface="Arial" panose="020B0604020202020204" pitchFamily="34" charset="0"/>
            </a:endParaRPr>
          </a:p>
        </p:txBody>
      </p:sp>
      <p:sp>
        <p:nvSpPr>
          <p:cNvPr id="5123"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b="0" dirty="0">
                <a:latin typeface="Arial" panose="020B0604020202020204" pitchFamily="34" charset="0"/>
              </a:rPr>
            </a:fld>
            <a:endParaRPr lang="en-US" altLang="x-none" sz="1400" b="0" dirty="0">
              <a:latin typeface="Arial" panose="020B0604020202020204" pitchFamily="34" charset="0"/>
            </a:endParaRPr>
          </a:p>
        </p:txBody>
      </p:sp>
      <p:sp>
        <p:nvSpPr>
          <p:cNvPr id="5124" name="Rectangle 2"/>
          <p:cNvSpPr>
            <a:spLocks noGrp="1" noRot="1"/>
          </p:cNvSpPr>
          <p:nvPr>
            <p:ph type="title"/>
          </p:nvPr>
        </p:nvSpPr>
        <p:spPr>
          <a:xfrm>
            <a:off x="1202055" y="0"/>
            <a:ext cx="7696200" cy="1843405"/>
          </a:xfrm>
        </p:spPr>
        <p:txBody>
          <a:bodyPr vert="horz" wrap="square" anchor="ctr"/>
          <a:p>
            <a:pPr algn="just" eaLnBrk="1" hangingPunct="1"/>
            <a:r>
              <a:rPr lang="zh-CN" altLang="en-US">
                <a:solidFill>
                  <a:srgbClr val="FFFF00"/>
                </a:solidFill>
                <a:latin typeface="微软雅黑" panose="020B0503020204020204" charset="-122"/>
                <a:ea typeface="微软雅黑" panose="020B0503020204020204" charset="-122"/>
              </a:rPr>
              <a:t>为什么要学《信息</a:t>
            </a:r>
            <a:r>
              <a:rPr dirty="0">
                <a:solidFill>
                  <a:srgbClr val="FFFF00"/>
                </a:solidFill>
                <a:latin typeface="微软雅黑" panose="020B0503020204020204" charset="-122"/>
                <a:ea typeface="微软雅黑" panose="020B0503020204020204" charset="-122"/>
                <a:sym typeface="+mn-ea"/>
              </a:rPr>
              <a:t>安全</a:t>
            </a:r>
            <a:r>
              <a:rPr lang="zh-CN" dirty="0">
                <a:solidFill>
                  <a:srgbClr val="FFFF00"/>
                </a:solidFill>
                <a:latin typeface="微软雅黑" panose="020B0503020204020204" charset="-122"/>
                <a:ea typeface="微软雅黑" panose="020B0503020204020204" charset="-122"/>
                <a:sym typeface="+mn-ea"/>
              </a:rPr>
              <a:t>技术》？</a:t>
            </a:r>
            <a:endParaRPr lang="zh-CN" altLang="en-US" dirty="0">
              <a:solidFill>
                <a:srgbClr val="FFFF00"/>
              </a:solidFill>
              <a:latin typeface="微软雅黑" panose="020B0503020204020204" charset="-122"/>
              <a:ea typeface="微软雅黑" panose="020B0503020204020204" charset="-122"/>
              <a:sym typeface="+mn-ea"/>
            </a:endParaRPr>
          </a:p>
        </p:txBody>
      </p:sp>
      <p:sp>
        <p:nvSpPr>
          <p:cNvPr id="5125" name="Rectangle 3"/>
          <p:cNvSpPr>
            <a:spLocks noGrp="1" noRot="1"/>
          </p:cNvSpPr>
          <p:nvPr>
            <p:ph type="body"/>
          </p:nvPr>
        </p:nvSpPr>
        <p:spPr>
          <a:xfrm>
            <a:off x="970915" y="1985645"/>
            <a:ext cx="8173085" cy="4186555"/>
          </a:xfrm>
        </p:spPr>
        <p:txBody>
          <a:bodyPr vert="horz" wrap="square" anchor="t"/>
          <a:p>
            <a:pPr eaLnBrk="1" hangingPunct="1">
              <a:buNone/>
            </a:pPr>
            <a:r>
              <a:rPr lang="en-US" altLang="x-none" sz="3600" dirty="0">
                <a:solidFill>
                  <a:srgbClr val="FFFF00"/>
                </a:solidFill>
                <a:ea typeface="黑体" panose="02010609060101010101" pitchFamily="1" charset="-122"/>
              </a:rPr>
              <a:t>  </a:t>
            </a:r>
            <a:endParaRPr lang="en-US" altLang="x-none" sz="3600" dirty="0">
              <a:solidFill>
                <a:srgbClr val="FFFF00"/>
              </a:solidFill>
              <a:ea typeface="黑体" panose="02010609060101010101" pitchFamily="1" charset="-122"/>
            </a:endParaRPr>
          </a:p>
          <a:p>
            <a:pPr eaLnBrk="1" hangingPunct="1">
              <a:buNone/>
            </a:pPr>
            <a:r>
              <a:rPr lang="zh-CN" sz="4400" dirty="0">
                <a:solidFill>
                  <a:srgbClr val="000000"/>
                </a:solidFill>
                <a:latin typeface="微软雅黑" panose="020B0503020204020204" charset="-122"/>
                <a:ea typeface="微软雅黑" panose="020B0503020204020204" charset="-122"/>
              </a:rPr>
              <a:t>它能解决什么问题？</a:t>
            </a:r>
            <a:endParaRPr lang="zh-CN" sz="4400" dirty="0">
              <a:solidFill>
                <a:srgbClr val="000000"/>
              </a:solidFill>
              <a:latin typeface="微软雅黑" panose="020B0503020204020204" charset="-122"/>
              <a:ea typeface="微软雅黑" panose="020B0503020204020204" charset="-122"/>
            </a:endParaRPr>
          </a:p>
          <a:p>
            <a:pPr eaLnBrk="1" hangingPunct="1">
              <a:buNone/>
            </a:pPr>
            <a:endParaRPr lang="zh-CN" sz="4400" dirty="0">
              <a:solidFill>
                <a:srgbClr val="000000"/>
              </a:solidFill>
              <a:latin typeface="微软雅黑" panose="020B0503020204020204" charset="-122"/>
              <a:ea typeface="微软雅黑" panose="020B0503020204020204" charset="-122"/>
            </a:endParaRPr>
          </a:p>
          <a:p>
            <a:pPr eaLnBrk="1" hangingPunct="1">
              <a:buNone/>
            </a:pPr>
            <a:r>
              <a:rPr lang="zh-CN" sz="4400" dirty="0">
                <a:solidFill>
                  <a:srgbClr val="FF0000"/>
                </a:solidFill>
                <a:latin typeface="微软雅黑" panose="020B0503020204020204" charset="-122"/>
                <a:ea typeface="微软雅黑" panose="020B0503020204020204" charset="-122"/>
                <a:sym typeface="+mn-ea"/>
              </a:rPr>
              <a:t>信息</a:t>
            </a:r>
            <a:r>
              <a:rPr sz="4400" dirty="0">
                <a:solidFill>
                  <a:srgbClr val="FF0000"/>
                </a:solidFill>
                <a:latin typeface="微软雅黑" panose="020B0503020204020204" charset="-122"/>
                <a:ea typeface="微软雅黑" panose="020B0503020204020204" charset="-122"/>
                <a:sym typeface="+mn-ea"/>
              </a:rPr>
              <a:t>安全</a:t>
            </a:r>
            <a:r>
              <a:rPr lang="zh-CN" sz="4400" dirty="0">
                <a:solidFill>
                  <a:srgbClr val="FF0000"/>
                </a:solidFill>
                <a:latin typeface="微软雅黑" panose="020B0503020204020204" charset="-122"/>
                <a:ea typeface="微软雅黑" panose="020B0503020204020204" charset="-122"/>
                <a:sym typeface="+mn-ea"/>
              </a:rPr>
              <a:t>技术有什么用？</a:t>
            </a:r>
            <a:endParaRPr lang="zh-CN" sz="4400" dirty="0">
              <a:solidFill>
                <a:srgbClr val="FF0000"/>
              </a:solidFill>
              <a:latin typeface="微软雅黑" panose="020B0503020204020204" charset="-122"/>
              <a:ea typeface="微软雅黑" panose="020B0503020204020204" charset="-122"/>
              <a:sym typeface="+mn-ea"/>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dirty="0">
                <a:solidFill>
                  <a:schemeClr val="bg2">
                    <a:lumMod val="10000"/>
                  </a:schemeClr>
                </a:solidFill>
                <a:latin typeface="微软雅黑" panose="020B0503020204020204" charset="-122"/>
                <a:ea typeface="微软雅黑" panose="020B0503020204020204" charset="-122"/>
                <a:sym typeface="+mn-ea"/>
              </a:rPr>
              <a:t>人们需要保护信息在存储、处理或传输过程中不被非法访问或更改，确保对合法用户的服务（即防止出现拒绝服务）并限制非授权用户的服务，确保信息系统的业务功能能够正常运行。在这一阶段，</a:t>
            </a:r>
            <a:r>
              <a:rPr lang="zh-CN" altLang="en-US" dirty="0">
                <a:solidFill>
                  <a:srgbClr val="FFFF00"/>
                </a:solidFill>
                <a:latin typeface="微软雅黑" panose="020B0503020204020204" charset="-122"/>
                <a:ea typeface="微软雅黑" panose="020B0503020204020204" charset="-122"/>
                <a:sym typeface="+mn-ea"/>
              </a:rPr>
              <a:t>除了保密性、完整性和可用性之外，人们还关注不可否认性需求，即信息的发送和接收者事后都不能否认发送和接收的行为。</a:t>
            </a:r>
            <a:endParaRPr lang="zh-CN" altLang="en-US" dirty="0">
              <a:solidFill>
                <a:srgbClr val="FFFF00"/>
              </a:solidFill>
              <a:latin typeface="微软雅黑" panose="020B0503020204020204" charset="-122"/>
              <a:ea typeface="微软雅黑" panose="020B0503020204020204" charset="-122"/>
              <a:sym typeface="+mn-ea"/>
            </a:endParaRPr>
          </a:p>
          <a:p>
            <a:pPr marL="0" indent="0">
              <a:buNone/>
            </a:pPr>
            <a:endParaRPr lang="zh-CN" altLang="en-US" dirty="0">
              <a:solidFill>
                <a:srgbClr val="FFFF00"/>
              </a:solidFill>
              <a:latin typeface="微软雅黑" panose="020B0503020204020204" charset="-122"/>
              <a:ea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16547" name="Rectangle 3"/>
          <p:cNvSpPr>
            <a:spLocks noGrp="1" noChangeArrowheads="1"/>
          </p:cNvSpPr>
          <p:nvPr>
            <p:ph idx="1"/>
          </p:nvPr>
        </p:nvSpPr>
        <p:spPr>
          <a:xfrm>
            <a:off x="-59055" y="82550"/>
            <a:ext cx="9196705" cy="6775450"/>
          </a:xfrm>
        </p:spPr>
        <p:txBody>
          <a:bodyPr vert="horz" wrap="square" lIns="92075" tIns="46038" rIns="92075" bIns="46038"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rPr>
              <a:t>信息保障</a:t>
            </a:r>
            <a:endPar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endParaRPr kumimoji="1" lang="zh-CN" altLang="en-US" sz="4400" b="1"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en-US" altLang="zh-CN"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20</a:t>
            </a:r>
            <a:r>
              <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世纪</a:t>
            </a:r>
            <a:r>
              <a:rPr kumimoji="1" lang="en-US" altLang="zh-CN" sz="32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90</a:t>
            </a:r>
            <a:r>
              <a:rPr kumimoji="1" lang="zh-CN" altLang="en-US" sz="32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年代末</a:t>
            </a:r>
            <a:r>
              <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，对于信息系统的攻击日趋频繁，安全不再满足于简单的防护，人们期望的是对整个信息和信息系统的保护和防御，包括对信息的</a:t>
            </a:r>
            <a:r>
              <a:rPr kumimoji="1" lang="zh-CN" altLang="en-US" sz="32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保护、检测、反应和恢复</a:t>
            </a:r>
            <a:r>
              <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rPr>
              <a:t>能力。同时，安全与应用的结合更加紧密，其相对性、动态性等特性日趋引起注意，追求适度风险的信息安全成为共识，安全不再单纯以功能或机制的强度作为评判指标，而是</a:t>
            </a:r>
            <a:r>
              <a:rPr kumimoji="1" lang="zh-CN" altLang="en-US" sz="32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rPr>
              <a:t>结合了应用环境和应用需求，强调安全是一种信心的度量，使信息系统的使用者确信其预期的安全目标已获满足。</a:t>
            </a:r>
            <a:endParaRPr kumimoji="1" lang="zh-CN" altLang="en-US" sz="3200" b="0"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endParaRPr>
          </a:p>
          <a:p>
            <a:pPr marL="742950" marR="0" lvl="1" indent="-285750" algn="l" defTabSz="914400" rtl="0" eaLnBrk="1" fontAlgn="base" latinLnBrk="0" hangingPunct="1">
              <a:lnSpc>
                <a:spcPct val="100000"/>
              </a:lnSpc>
              <a:spcBef>
                <a:spcPct val="20000"/>
              </a:spcBef>
              <a:spcAft>
                <a:spcPct val="0"/>
              </a:spcAft>
              <a:buClr>
                <a:schemeClr val="tx2"/>
              </a:buClr>
              <a:buSzTx/>
              <a:buFontTx/>
              <a:buChar char="–"/>
              <a:defRPr/>
            </a:pPr>
            <a:endPar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endParaRPr>
          </a:p>
        </p:txBody>
      </p:sp>
    </p:spTree>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lvl="1" indent="0">
              <a:buNone/>
            </a:pPr>
            <a:r>
              <a:rPr kumimoji="1" lang="zh-CN" altLang="en-US" sz="40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为此，美国军方率先提出了信息保障（</a:t>
            </a:r>
            <a:r>
              <a:rPr kumimoji="1" lang="en-US" altLang="zh-CN" sz="40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IA</a:t>
            </a:r>
            <a:r>
              <a:rPr kumimoji="1" lang="zh-CN" altLang="en-US" sz="40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）的概念：“</a:t>
            </a:r>
            <a:r>
              <a:rPr kumimoji="1" lang="zh-CN" altLang="en-US" sz="4000" noProof="0" smtClean="0">
                <a:ln>
                  <a:noFill/>
                </a:ln>
                <a:solidFill>
                  <a:srgbClr val="FFFF00"/>
                </a:solidFill>
                <a:effectLst/>
                <a:uLnTx/>
                <a:uFillTx/>
                <a:latin typeface="微软雅黑" panose="020B0503020204020204" charset="-122"/>
                <a:ea typeface="微软雅黑" panose="020B0503020204020204" charset="-122"/>
                <a:sym typeface="+mn-ea"/>
              </a:rPr>
              <a:t>保护和防御信息及信息系统，确保其可用性、完整性、保密性、鉴别、不可否认性等特性。这包括在信息系统中融入</a:t>
            </a:r>
            <a:r>
              <a:rPr kumimoji="1" lang="zh-CN" altLang="en-US" sz="4000" noProof="0" smtClean="0">
                <a:ln>
                  <a:noFill/>
                </a:ln>
                <a:solidFill>
                  <a:srgbClr val="C00000"/>
                </a:solidFill>
                <a:effectLst/>
                <a:uLnTx/>
                <a:uFillTx/>
                <a:latin typeface="微软雅黑" panose="020B0503020204020204" charset="-122"/>
                <a:ea typeface="微软雅黑" panose="020B0503020204020204" charset="-122"/>
                <a:sym typeface="+mn-ea"/>
              </a:rPr>
              <a:t>保护</a:t>
            </a:r>
            <a:r>
              <a:rPr kumimoji="1" lang="zh-CN" altLang="en-US" sz="4000" noProof="0" smtClean="0">
                <a:ln>
                  <a:noFill/>
                </a:ln>
                <a:solidFill>
                  <a:srgbClr val="FFFF00"/>
                </a:solidFill>
                <a:effectLst/>
                <a:uLnTx/>
                <a:uFillTx/>
                <a:latin typeface="微软雅黑" panose="020B0503020204020204" charset="-122"/>
                <a:ea typeface="微软雅黑" panose="020B0503020204020204" charset="-122"/>
                <a:sym typeface="+mn-ea"/>
              </a:rPr>
              <a:t>、检测、</a:t>
            </a:r>
            <a:r>
              <a:rPr kumimoji="1" lang="zh-CN" altLang="en-US" sz="4000" noProof="0" smtClean="0">
                <a:ln>
                  <a:noFill/>
                </a:ln>
                <a:solidFill>
                  <a:srgbClr val="C00000"/>
                </a:solidFill>
                <a:effectLst/>
                <a:uLnTx/>
                <a:uFillTx/>
                <a:latin typeface="微软雅黑" panose="020B0503020204020204" charset="-122"/>
                <a:ea typeface="微软雅黑" panose="020B0503020204020204" charset="-122"/>
                <a:sym typeface="+mn-ea"/>
              </a:rPr>
              <a:t>反应</a:t>
            </a:r>
            <a:r>
              <a:rPr kumimoji="1" lang="zh-CN" altLang="en-US" sz="4000" noProof="0" smtClean="0">
                <a:ln>
                  <a:noFill/>
                </a:ln>
                <a:solidFill>
                  <a:srgbClr val="FFFF00"/>
                </a:solidFill>
                <a:effectLst/>
                <a:uLnTx/>
                <a:uFillTx/>
                <a:latin typeface="微软雅黑" panose="020B0503020204020204" charset="-122"/>
                <a:ea typeface="微软雅黑" panose="020B0503020204020204" charset="-122"/>
                <a:sym typeface="+mn-ea"/>
              </a:rPr>
              <a:t>功能，并提供信息系统的</a:t>
            </a:r>
            <a:r>
              <a:rPr kumimoji="1" lang="zh-CN" altLang="en-US" sz="4000" noProof="0" smtClean="0">
                <a:ln>
                  <a:noFill/>
                </a:ln>
                <a:solidFill>
                  <a:srgbClr val="C00000"/>
                </a:solidFill>
                <a:effectLst/>
                <a:uLnTx/>
                <a:uFillTx/>
                <a:latin typeface="微软雅黑" panose="020B0503020204020204" charset="-122"/>
                <a:ea typeface="微软雅黑" panose="020B0503020204020204" charset="-122"/>
                <a:sym typeface="+mn-ea"/>
              </a:rPr>
              <a:t>恢复</a:t>
            </a:r>
            <a:r>
              <a:rPr kumimoji="1" lang="zh-CN" altLang="en-US" sz="4000" noProof="0" smtClean="0">
                <a:ln>
                  <a:noFill/>
                </a:ln>
                <a:solidFill>
                  <a:srgbClr val="FFFF00"/>
                </a:solidFill>
                <a:effectLst/>
                <a:uLnTx/>
                <a:uFillTx/>
                <a:latin typeface="微软雅黑" panose="020B0503020204020204" charset="-122"/>
                <a:ea typeface="微软雅黑" panose="020B0503020204020204" charset="-122"/>
                <a:sym typeface="+mn-ea"/>
              </a:rPr>
              <a:t>功能。”</a:t>
            </a:r>
            <a:r>
              <a:rPr kumimoji="1" lang="zh-CN" altLang="en-US" sz="320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rPr>
              <a:t> </a:t>
            </a:r>
            <a:endParaRPr kumimoji="1" lang="zh-CN" altLang="en-US" sz="3200" b="0" i="0" u="none" strike="noStrike" kern="0" cap="none" spc="0" normalizeH="0" baseline="0" noProof="0" smtClean="0">
              <a:ln>
                <a:noFill/>
              </a:ln>
              <a:solidFill>
                <a:schemeClr val="bg2">
                  <a:lumMod val="10000"/>
                </a:schemeClr>
              </a:solidFill>
              <a:effectLst/>
              <a:uLnTx/>
              <a:uFillTx/>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308677" name="Rectangle 1029"/>
          <p:cNvSpPr/>
          <p:nvPr>
            <p:ph idx="1"/>
          </p:nvPr>
        </p:nvSpPr>
        <p:spPr>
          <a:xfrm>
            <a:off x="1310005" y="911225"/>
            <a:ext cx="6523038" cy="5334000"/>
          </a:xfrm>
          <a:prstGeom prst="ellipse">
            <a:avLst/>
          </a:prstGeom>
          <a:solidFill>
            <a:srgbClr val="3366FF">
              <a:alpha val="100000"/>
            </a:srgbClr>
          </a:solidFill>
          <a:ln>
            <a:solidFill>
              <a:schemeClr val="folHlink">
                <a:alpha val="100000"/>
              </a:schemeClr>
            </a:solidFill>
          </a:ln>
        </p:spPr>
        <p:txBody>
          <a:bodyPr vert="horz" wrap="square" lIns="68150" tIns="34075" rIns="68150" bIns="34075" anchor="t"/>
          <a:p>
            <a:pPr eaLnBrk="1" hangingPunct="1">
              <a:buNone/>
            </a:pPr>
            <a:endParaRPr lang="zh-CN" altLang="en-US" dirty="0"/>
          </a:p>
        </p:txBody>
      </p:sp>
      <p:sp>
        <p:nvSpPr>
          <p:cNvPr id="1308679" name="Freeform 1031"/>
          <p:cNvSpPr/>
          <p:nvPr/>
        </p:nvSpPr>
        <p:spPr bwMode="auto">
          <a:xfrm>
            <a:off x="1535430" y="1457325"/>
            <a:ext cx="5105400" cy="746125"/>
          </a:xfrm>
          <a:custGeom>
            <a:avLst/>
            <a:gdLst/>
            <a:ahLst/>
            <a:cxnLst>
              <a:cxn ang="0">
                <a:pos x="0" y="0"/>
              </a:cxn>
              <a:cxn ang="0">
                <a:pos x="3858" y="0"/>
              </a:cxn>
              <a:cxn ang="0">
                <a:pos x="3894" y="0"/>
              </a:cxn>
              <a:cxn ang="0">
                <a:pos x="3948" y="12"/>
              </a:cxn>
              <a:cxn ang="0">
                <a:pos x="3996" y="24"/>
              </a:cxn>
              <a:cxn ang="0">
                <a:pos x="4038" y="60"/>
              </a:cxn>
              <a:cxn ang="0">
                <a:pos x="4068" y="102"/>
              </a:cxn>
              <a:cxn ang="0">
                <a:pos x="4080" y="156"/>
              </a:cxn>
              <a:cxn ang="0">
                <a:pos x="4080" y="210"/>
              </a:cxn>
              <a:cxn ang="0">
                <a:pos x="4080" y="264"/>
              </a:cxn>
              <a:cxn ang="0">
                <a:pos x="4068" y="306"/>
              </a:cxn>
              <a:cxn ang="0">
                <a:pos x="4038" y="342"/>
              </a:cxn>
              <a:cxn ang="0">
                <a:pos x="3978" y="372"/>
              </a:cxn>
              <a:cxn ang="0">
                <a:pos x="3924" y="384"/>
              </a:cxn>
              <a:cxn ang="0">
                <a:pos x="12" y="384"/>
              </a:cxn>
            </a:cxnLst>
            <a:rect l="0" t="0" r="r" b="b"/>
            <a:pathLst>
              <a:path w="4080" h="384">
                <a:moveTo>
                  <a:pt x="0" y="0"/>
                </a:moveTo>
                <a:lnTo>
                  <a:pt x="3858" y="0"/>
                </a:lnTo>
                <a:lnTo>
                  <a:pt x="3894" y="0"/>
                </a:lnTo>
                <a:lnTo>
                  <a:pt x="3948" y="12"/>
                </a:lnTo>
                <a:lnTo>
                  <a:pt x="3996" y="24"/>
                </a:lnTo>
                <a:lnTo>
                  <a:pt x="4038" y="60"/>
                </a:lnTo>
                <a:lnTo>
                  <a:pt x="4068" y="102"/>
                </a:lnTo>
                <a:lnTo>
                  <a:pt x="4080" y="156"/>
                </a:lnTo>
                <a:lnTo>
                  <a:pt x="4080" y="210"/>
                </a:lnTo>
                <a:lnTo>
                  <a:pt x="4080" y="264"/>
                </a:lnTo>
                <a:lnTo>
                  <a:pt x="4068" y="306"/>
                </a:lnTo>
                <a:lnTo>
                  <a:pt x="4038" y="342"/>
                </a:lnTo>
                <a:lnTo>
                  <a:pt x="3978" y="372"/>
                </a:lnTo>
                <a:lnTo>
                  <a:pt x="3924" y="384"/>
                </a:lnTo>
                <a:lnTo>
                  <a:pt x="12" y="384"/>
                </a:lnTo>
              </a:path>
            </a:pathLst>
          </a:custGeom>
          <a:gradFill rotWithShape="0">
            <a:gsLst>
              <a:gs pos="0">
                <a:srgbClr val="00CCFF">
                  <a:gamma/>
                  <a:shade val="46275"/>
                  <a:invGamma/>
                </a:srgbClr>
              </a:gs>
              <a:gs pos="50000">
                <a:srgbClr val="00CCFF"/>
              </a:gs>
              <a:gs pos="100000">
                <a:srgbClr val="00CCFF">
                  <a:gamma/>
                  <a:shade val="46275"/>
                  <a:invGamma/>
                </a:srgbClr>
              </a:gs>
            </a:gsLst>
            <a:lin ang="5400000" scaled="1"/>
          </a:gradFill>
          <a:ln w="9525" cap="flat" cmpd="sng">
            <a:solidFill>
              <a:srgbClr val="DDDDDD"/>
            </a:solidFill>
            <a:prstDash val="solid"/>
            <a:round/>
          </a:ln>
          <a:effectLst>
            <a:outerShdw dist="63500" dir="3187806" algn="ctr" rotWithShape="0">
              <a:schemeClr val="bg2">
                <a:alpha val="50000"/>
              </a:scheme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08680" name="Text Box 1032"/>
          <p:cNvSpPr txBox="1"/>
          <p:nvPr/>
        </p:nvSpPr>
        <p:spPr>
          <a:xfrm>
            <a:off x="1894205" y="1391285"/>
            <a:ext cx="4114800" cy="401638"/>
          </a:xfrm>
          <a:prstGeom prst="rect">
            <a:avLst/>
          </a:prstGeom>
          <a:noFill/>
          <a:ln w="9525">
            <a:noFill/>
          </a:ln>
        </p:spPr>
        <p:txBody>
          <a:bodyPr lIns="68150" tIns="34075" rIns="68150" bIns="34075">
            <a:spAutoFit/>
          </a:bodyPr>
          <a:p>
            <a:pPr lvl="0">
              <a:spcBef>
                <a:spcPct val="50000"/>
              </a:spcBef>
              <a:buClr>
                <a:srgbClr val="000E72"/>
              </a:buClr>
            </a:pPr>
            <a:r>
              <a:rPr lang="zh-CN" altLang="en-US" sz="2200" b="1" i="0" dirty="0">
                <a:latin typeface="Times New Roman" panose="02020603050405020304" pitchFamily="18" charset="0"/>
                <a:ea typeface="华文行楷" panose="02010800040101010101" pitchFamily="2" charset="-122"/>
              </a:rPr>
              <a:t>美国军方观点：</a:t>
            </a:r>
            <a:r>
              <a:rPr lang="en-US" altLang="zh-CN" sz="2200" b="1" i="0" dirty="0">
                <a:latin typeface="Times New Roman" panose="02020603050405020304" pitchFamily="18" charset="0"/>
                <a:ea typeface="华文行楷" panose="02010800040101010101" pitchFamily="2" charset="-122"/>
              </a:rPr>
              <a:t>IA</a:t>
            </a:r>
            <a:r>
              <a:rPr lang="zh-CN" altLang="en-US" sz="2200" b="1" i="0" dirty="0">
                <a:latin typeface="Times New Roman" panose="02020603050405020304" pitchFamily="18" charset="0"/>
                <a:ea typeface="华文行楷" panose="02010800040101010101" pitchFamily="2" charset="-122"/>
              </a:rPr>
              <a:t>的发展</a:t>
            </a:r>
            <a:endParaRPr lang="zh-CN" altLang="en-US" sz="2200" b="1" i="0" dirty="0">
              <a:latin typeface="Times New Roman" panose="02020603050405020304" pitchFamily="18" charset="0"/>
              <a:ea typeface="华文行楷" panose="02010800040101010101" pitchFamily="2" charset="-122"/>
            </a:endParaRPr>
          </a:p>
        </p:txBody>
      </p:sp>
      <p:sp>
        <p:nvSpPr>
          <p:cNvPr id="1308681" name="Rectangle 1033"/>
          <p:cNvSpPr/>
          <p:nvPr/>
        </p:nvSpPr>
        <p:spPr>
          <a:xfrm>
            <a:off x="1219200" y="2590800"/>
            <a:ext cx="1447800" cy="1143000"/>
          </a:xfrm>
          <a:prstGeom prst="rect">
            <a:avLst/>
          </a:prstGeom>
          <a:noFill/>
          <a:ln w="9525">
            <a:noFill/>
          </a:ln>
        </p:spPr>
        <p:txBody>
          <a:bodyPr/>
          <a:p>
            <a:pPr lvl="0" eaLnBrk="1" hangingPunct="1">
              <a:spcBef>
                <a:spcPct val="20000"/>
              </a:spcBef>
              <a:buClr>
                <a:schemeClr val="tx2"/>
              </a:buClr>
            </a:pPr>
            <a:r>
              <a:rPr lang="en-US" altLang="zh-CN" sz="1800" b="1" dirty="0">
                <a:solidFill>
                  <a:srgbClr val="FF0066"/>
                </a:solidFill>
                <a:latin typeface="Times New Roman" panose="02020603050405020304" pitchFamily="18" charset="0"/>
                <a:ea typeface="宋体" panose="02010600030101010101" pitchFamily="2" charset="-122"/>
              </a:rPr>
              <a:t>INFOSEC</a:t>
            </a:r>
            <a:r>
              <a:rPr lang="zh-CN" altLang="en-US" sz="1800" b="1" dirty="0">
                <a:solidFill>
                  <a:srgbClr val="FF0066"/>
                </a:solidFill>
                <a:latin typeface="Times New Roman" panose="02020603050405020304" pitchFamily="18" charset="0"/>
                <a:ea typeface="宋体" panose="02010600030101010101" pitchFamily="2" charset="-122"/>
              </a:rPr>
              <a:t>概念的开始</a:t>
            </a:r>
            <a:endParaRPr lang="zh-CN" altLang="en-US" sz="1800" b="1" dirty="0">
              <a:solidFill>
                <a:srgbClr val="FF0066"/>
              </a:solidFill>
              <a:latin typeface="Times New Roman" panose="02020603050405020304" pitchFamily="18" charset="0"/>
              <a:ea typeface="宋体" panose="02010600030101010101" pitchFamily="2" charset="-122"/>
            </a:endParaRPr>
          </a:p>
        </p:txBody>
      </p:sp>
      <p:sp>
        <p:nvSpPr>
          <p:cNvPr id="1308682" name="Rectangle 1034"/>
          <p:cNvSpPr/>
          <p:nvPr/>
        </p:nvSpPr>
        <p:spPr>
          <a:xfrm>
            <a:off x="3390900" y="2286000"/>
            <a:ext cx="1943100" cy="914400"/>
          </a:xfrm>
          <a:prstGeom prst="rect">
            <a:avLst/>
          </a:prstGeom>
          <a:noFill/>
          <a:ln w="9525" cap="flat" cmpd="sng">
            <a:solidFill>
              <a:srgbClr val="000000"/>
            </a:solidFill>
            <a:prstDash val="solid"/>
            <a:miter/>
            <a:headEnd type="none" w="med" len="med"/>
            <a:tailEnd type="none" w="med" len="med"/>
          </a:ln>
        </p:spPr>
        <p:txBody>
          <a:bodyPr/>
          <a:p>
            <a:pPr marL="228600" lvl="0" indent="-228600" algn="ctr" eaLnBrk="1" hangingPunct="1">
              <a:lnSpc>
                <a:spcPct val="80000"/>
              </a:lnSpc>
              <a:spcBef>
                <a:spcPct val="20000"/>
              </a:spcBef>
              <a:buClr>
                <a:schemeClr val="tx2"/>
              </a:buClr>
            </a:pPr>
            <a:r>
              <a:rPr lang="zh-CN" altLang="en-US" sz="1600" b="1" i="0" dirty="0">
                <a:latin typeface="Times New Roman" panose="02020603050405020304" pitchFamily="18" charset="0"/>
                <a:ea typeface="宋体" panose="02010600030101010101" pitchFamily="2" charset="-122"/>
              </a:rPr>
              <a:t>1960</a:t>
            </a:r>
            <a:r>
              <a:rPr lang="en-US" altLang="zh-CN" sz="1600" b="1" i="0" dirty="0">
                <a:latin typeface="Times New Roman" panose="02020603050405020304" pitchFamily="18" charset="0"/>
                <a:ea typeface="宋体" panose="02010600030101010101" pitchFamily="2" charset="-122"/>
              </a:rPr>
              <a:t>s</a:t>
            </a:r>
            <a:endParaRPr lang="en-US" altLang="zh-CN" sz="1600" b="1" i="0" dirty="0">
              <a:latin typeface="Times New Roman" panose="02020603050405020304" pitchFamily="18" charset="0"/>
              <a:ea typeface="宋体" panose="0201060003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简单的安全问题</a:t>
            </a:r>
            <a:endParaRPr lang="zh-CN" altLang="en-US" sz="1400" i="0" dirty="0">
              <a:latin typeface="Bookman Old Style" panose="02050604050505020204" pitchFamily="18" charset="0"/>
              <a:ea typeface="华文行楷" panose="0201080004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计算机的使用有限</a:t>
            </a:r>
            <a:endParaRPr lang="zh-CN" altLang="en-US" sz="1400" i="0" dirty="0">
              <a:latin typeface="Bookman Old Style" panose="02050604050505020204" pitchFamily="18" charset="0"/>
              <a:ea typeface="华文行楷" panose="02010800040101010101" pitchFamily="2" charset="-122"/>
            </a:endParaRPr>
          </a:p>
        </p:txBody>
      </p:sp>
      <p:sp>
        <p:nvSpPr>
          <p:cNvPr id="1308683" name="AutoShape 1035"/>
          <p:cNvSpPr>
            <a:spLocks noChangeArrowheads="1"/>
          </p:cNvSpPr>
          <p:nvPr/>
        </p:nvSpPr>
        <p:spPr bwMode="auto">
          <a:xfrm rot="20779395" flipH="1">
            <a:off x="2743200" y="2286000"/>
            <a:ext cx="1765300" cy="1671638"/>
          </a:xfrm>
          <a:custGeom>
            <a:avLst/>
            <a:gdLst>
              <a:gd name="G0" fmla="+- 0 0 0"/>
              <a:gd name="G1" fmla="+- -3535527 0 0"/>
              <a:gd name="G2" fmla="+- 0 0 -3535527"/>
              <a:gd name="G3" fmla="+- 10800 0 0"/>
              <a:gd name="G4" fmla="+- 0 0 0"/>
              <a:gd name="T0" fmla="*/ 360 256 1"/>
              <a:gd name="T1" fmla="*/ 0 256 1"/>
              <a:gd name="G5" fmla="+- G2 T0 T1"/>
              <a:gd name="G6" fmla="?: G2 G2 G5"/>
              <a:gd name="G7" fmla="+- 0 0 G6"/>
              <a:gd name="G8" fmla="+- 5400 0 0"/>
              <a:gd name="G9" fmla="+- 0 0 -3535527"/>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3535527"/>
              <a:gd name="G36" fmla="sin G34 -3535527"/>
              <a:gd name="G37" fmla="+/ -3535527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20425 w 21600"/>
              <a:gd name="T5" fmla="*/ 5901 h 21600"/>
              <a:gd name="T6" fmla="*/ 15567 w 21600"/>
              <a:gd name="T7" fmla="*/ 4251 h 21600"/>
              <a:gd name="T8" fmla="*/ 15612 w 21600"/>
              <a:gd name="T9" fmla="*/ 835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9073"/>
                  <a:pt x="15374" y="7450"/>
                  <a:pt x="13978" y="6434"/>
                </a:cubicBezTo>
                <a:lnTo>
                  <a:pt x="17156" y="2068"/>
                </a:lnTo>
                <a:cubicBezTo>
                  <a:pt x="19948" y="4100"/>
                  <a:pt x="21599" y="7346"/>
                  <a:pt x="21600" y="10799"/>
                </a:cubicBezTo>
                <a:lnTo>
                  <a:pt x="21600" y="10800"/>
                </a:lnTo>
                <a:lnTo>
                  <a:pt x="24300" y="10800"/>
                </a:lnTo>
                <a:lnTo>
                  <a:pt x="18900" y="16200"/>
                </a:lnTo>
                <a:lnTo>
                  <a:pt x="13500" y="10800"/>
                </a:lnTo>
                <a:lnTo>
                  <a:pt x="16200" y="10800"/>
                </a:lnTo>
                <a:close/>
              </a:path>
            </a:pathLst>
          </a:custGeom>
          <a:solidFill>
            <a:srgbClr val="CFCFCF"/>
          </a:solidFill>
          <a:ln w="9525">
            <a:solidFill>
              <a:schemeClr val="folHlink"/>
            </a:solidFill>
            <a:miter lim="800000"/>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08684" name="Rectangle 1036"/>
          <p:cNvSpPr/>
          <p:nvPr/>
        </p:nvSpPr>
        <p:spPr>
          <a:xfrm>
            <a:off x="2190750" y="3810000"/>
            <a:ext cx="2152650" cy="914400"/>
          </a:xfrm>
          <a:prstGeom prst="rect">
            <a:avLst/>
          </a:prstGeom>
          <a:noFill/>
          <a:ln w="9525">
            <a:noFill/>
          </a:ln>
        </p:spPr>
        <p:txBody>
          <a:bodyPr/>
          <a:p>
            <a:pPr marL="228600" lvl="0" indent="-228600" eaLnBrk="1" hangingPunct="1">
              <a:spcBef>
                <a:spcPct val="20000"/>
              </a:spcBef>
              <a:buClr>
                <a:schemeClr val="tx2"/>
              </a:buClr>
            </a:pPr>
            <a:r>
              <a:rPr lang="zh-CN" altLang="en-US" sz="1400" b="1" i="0" dirty="0">
                <a:latin typeface="Times New Roman" panose="02020603050405020304" pitchFamily="18" charset="0"/>
                <a:ea typeface="宋体" panose="02010600030101010101" pitchFamily="2" charset="-122"/>
              </a:rPr>
              <a:t>1970</a:t>
            </a:r>
            <a:r>
              <a:rPr lang="en-US" altLang="zh-CN" sz="1400" b="1" i="0" dirty="0">
                <a:latin typeface="Times New Roman" panose="02020603050405020304" pitchFamily="18" charset="0"/>
                <a:ea typeface="宋体" panose="02010600030101010101" pitchFamily="2" charset="-122"/>
              </a:rPr>
              <a:t>s &amp; 1980s</a:t>
            </a:r>
            <a:endParaRPr lang="en-US" altLang="zh-CN" sz="1400" b="1" i="0" dirty="0">
              <a:latin typeface="Times New Roman" panose="02020603050405020304" pitchFamily="18" charset="0"/>
              <a:ea typeface="宋体" panose="0201060003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军事和战争环境中使用</a:t>
            </a:r>
            <a:endParaRPr lang="zh-CN" altLang="en-US" sz="1400" i="0" dirty="0">
              <a:latin typeface="Bookman Old Style" panose="02050604050505020204" pitchFamily="18" charset="0"/>
              <a:ea typeface="华文行楷" panose="0201080004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嵌入到武器系统中</a:t>
            </a:r>
            <a:endParaRPr lang="zh-CN" altLang="en-US" sz="1400" i="0" dirty="0">
              <a:latin typeface="Times New Roman" panose="02020603050405020304" pitchFamily="18" charset="0"/>
              <a:ea typeface="华文行楷" panose="02010800040101010101" pitchFamily="2" charset="-122"/>
            </a:endParaRPr>
          </a:p>
        </p:txBody>
      </p:sp>
      <p:sp>
        <p:nvSpPr>
          <p:cNvPr id="1308685" name="AutoShape 1037"/>
          <p:cNvSpPr>
            <a:spLocks noChangeArrowheads="1"/>
          </p:cNvSpPr>
          <p:nvPr/>
        </p:nvSpPr>
        <p:spPr bwMode="auto">
          <a:xfrm rot="15984006" flipH="1">
            <a:off x="2239169" y="3628231"/>
            <a:ext cx="1765300" cy="1671638"/>
          </a:xfrm>
          <a:custGeom>
            <a:avLst/>
            <a:gdLst>
              <a:gd name="G0" fmla="+- 0 0 0"/>
              <a:gd name="G1" fmla="+- -3535527 0 0"/>
              <a:gd name="G2" fmla="+- 0 0 -3535527"/>
              <a:gd name="G3" fmla="+- 10800 0 0"/>
              <a:gd name="G4" fmla="+- 0 0 0"/>
              <a:gd name="T0" fmla="*/ 360 256 1"/>
              <a:gd name="T1" fmla="*/ 0 256 1"/>
              <a:gd name="G5" fmla="+- G2 T0 T1"/>
              <a:gd name="G6" fmla="?: G2 G2 G5"/>
              <a:gd name="G7" fmla="+- 0 0 G6"/>
              <a:gd name="G8" fmla="+- 5400 0 0"/>
              <a:gd name="G9" fmla="+- 0 0 -3535527"/>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3535527"/>
              <a:gd name="G36" fmla="sin G34 -3535527"/>
              <a:gd name="G37" fmla="+/ -3535527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20425 w 21600"/>
              <a:gd name="T5" fmla="*/ 5901 h 21600"/>
              <a:gd name="T6" fmla="*/ 15567 w 21600"/>
              <a:gd name="T7" fmla="*/ 4251 h 21600"/>
              <a:gd name="T8" fmla="*/ 15612 w 21600"/>
              <a:gd name="T9" fmla="*/ 835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9073"/>
                  <a:pt x="15374" y="7450"/>
                  <a:pt x="13978" y="6434"/>
                </a:cubicBezTo>
                <a:lnTo>
                  <a:pt x="17156" y="2068"/>
                </a:lnTo>
                <a:cubicBezTo>
                  <a:pt x="19948" y="4100"/>
                  <a:pt x="21599" y="7346"/>
                  <a:pt x="21600" y="10799"/>
                </a:cubicBezTo>
                <a:lnTo>
                  <a:pt x="21600" y="10800"/>
                </a:lnTo>
                <a:lnTo>
                  <a:pt x="24300" y="10800"/>
                </a:lnTo>
                <a:lnTo>
                  <a:pt x="18900" y="16200"/>
                </a:lnTo>
                <a:lnTo>
                  <a:pt x="13500" y="10800"/>
                </a:lnTo>
                <a:lnTo>
                  <a:pt x="16200" y="10800"/>
                </a:lnTo>
                <a:close/>
              </a:path>
            </a:pathLst>
          </a:custGeom>
          <a:solidFill>
            <a:srgbClr val="ECECEC"/>
          </a:solidFill>
          <a:ln w="9525">
            <a:solidFill>
              <a:schemeClr val="folHlink"/>
            </a:solidFill>
            <a:miter lim="800000"/>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08686" name="Rectangle 1038"/>
          <p:cNvSpPr/>
          <p:nvPr/>
        </p:nvSpPr>
        <p:spPr>
          <a:xfrm>
            <a:off x="3657600" y="4800600"/>
            <a:ext cx="2286000" cy="1143000"/>
          </a:xfrm>
          <a:prstGeom prst="rect">
            <a:avLst/>
          </a:prstGeom>
          <a:noFill/>
          <a:ln w="9525" cap="flat" cmpd="sng">
            <a:solidFill>
              <a:srgbClr val="000000"/>
            </a:solidFill>
            <a:prstDash val="solid"/>
            <a:miter/>
            <a:headEnd type="none" w="med" len="med"/>
            <a:tailEnd type="none" w="med" len="med"/>
          </a:ln>
        </p:spPr>
        <p:txBody>
          <a:bodyPr/>
          <a:p>
            <a:pPr marL="228600" lvl="0" indent="-228600" algn="ctr" eaLnBrk="1" hangingPunct="1">
              <a:spcBef>
                <a:spcPct val="20000"/>
              </a:spcBef>
              <a:buClr>
                <a:schemeClr val="tx2"/>
              </a:buClr>
            </a:pPr>
            <a:r>
              <a:rPr lang="zh-CN" altLang="en-US" sz="1400" b="1" i="0" dirty="0">
                <a:latin typeface="Times New Roman" panose="02020603050405020304" pitchFamily="18" charset="0"/>
                <a:ea typeface="宋体" panose="02010600030101010101" pitchFamily="2" charset="-122"/>
              </a:rPr>
              <a:t>1990</a:t>
            </a:r>
            <a:r>
              <a:rPr lang="en-US" altLang="zh-CN" sz="1400" b="1" i="0" dirty="0">
                <a:latin typeface="Times New Roman" panose="02020603050405020304" pitchFamily="18" charset="0"/>
                <a:ea typeface="宋体" panose="02010600030101010101" pitchFamily="2" charset="-122"/>
              </a:rPr>
              <a:t>s</a:t>
            </a:r>
            <a:endParaRPr lang="en-US" altLang="zh-CN" sz="1400" b="1" i="0" dirty="0">
              <a:latin typeface="Times New Roman" panose="02020603050405020304" pitchFamily="18" charset="0"/>
              <a:ea typeface="宋体" panose="0201060003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计算应用逐渐广泛</a:t>
            </a:r>
            <a:endParaRPr lang="zh-CN" altLang="en-US" sz="1400" i="0" dirty="0">
              <a:latin typeface="Bookman Old Style" panose="02050604050505020204" pitchFamily="18" charset="0"/>
              <a:ea typeface="华文行楷" panose="02010800040101010101" pitchFamily="2" charset="-122"/>
            </a:endParaRPr>
          </a:p>
          <a:p>
            <a:pPr marL="228600" lvl="0" indent="-228600" eaLnBrk="1" hangingPunct="1">
              <a:spcBef>
                <a:spcPct val="20000"/>
              </a:spcBef>
              <a:buClr>
                <a:schemeClr val="tx2"/>
              </a:buClr>
              <a:buChar char="•"/>
            </a:pPr>
            <a:r>
              <a:rPr lang="zh-CN" altLang="en-US" sz="1400" i="0" dirty="0">
                <a:latin typeface="Bookman Old Style" panose="02050604050505020204" pitchFamily="18" charset="0"/>
                <a:ea typeface="华文行楷" panose="02010800040101010101" pitchFamily="2" charset="-122"/>
              </a:rPr>
              <a:t>对商用信息基础设施的依赖增强</a:t>
            </a:r>
            <a:endParaRPr lang="zh-CN" altLang="en-US" sz="1400" i="0" dirty="0">
              <a:latin typeface="Times New Roman" panose="02020603050405020304" pitchFamily="18" charset="0"/>
              <a:ea typeface="华文行楷" panose="02010800040101010101" pitchFamily="2" charset="-122"/>
            </a:endParaRPr>
          </a:p>
        </p:txBody>
      </p:sp>
      <p:sp>
        <p:nvSpPr>
          <p:cNvPr id="1308687" name="AutoShape 1039"/>
          <p:cNvSpPr>
            <a:spLocks noChangeArrowheads="1"/>
          </p:cNvSpPr>
          <p:nvPr/>
        </p:nvSpPr>
        <p:spPr bwMode="auto">
          <a:xfrm rot="11638258" flipH="1">
            <a:off x="4800600" y="3352800"/>
            <a:ext cx="1765300" cy="1671638"/>
          </a:xfrm>
          <a:custGeom>
            <a:avLst/>
            <a:gdLst>
              <a:gd name="G0" fmla="+- 0 0 0"/>
              <a:gd name="G1" fmla="+- -3535527 0 0"/>
              <a:gd name="G2" fmla="+- 0 0 -3535527"/>
              <a:gd name="G3" fmla="+- 10800 0 0"/>
              <a:gd name="G4" fmla="+- 0 0 0"/>
              <a:gd name="T0" fmla="*/ 360 256 1"/>
              <a:gd name="T1" fmla="*/ 0 256 1"/>
              <a:gd name="G5" fmla="+- G2 T0 T1"/>
              <a:gd name="G6" fmla="?: G2 G2 G5"/>
              <a:gd name="G7" fmla="+- 0 0 G6"/>
              <a:gd name="G8" fmla="+- 5400 0 0"/>
              <a:gd name="G9" fmla="+- 0 0 -3535527"/>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3535527"/>
              <a:gd name="G36" fmla="sin G34 -3535527"/>
              <a:gd name="G37" fmla="+/ -3535527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20425 w 21600"/>
              <a:gd name="T5" fmla="*/ 5901 h 21600"/>
              <a:gd name="T6" fmla="*/ 15567 w 21600"/>
              <a:gd name="T7" fmla="*/ 4251 h 21600"/>
              <a:gd name="T8" fmla="*/ 15612 w 21600"/>
              <a:gd name="T9" fmla="*/ 835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9073"/>
                  <a:pt x="15374" y="7450"/>
                  <a:pt x="13978" y="6434"/>
                </a:cubicBezTo>
                <a:lnTo>
                  <a:pt x="17156" y="2068"/>
                </a:lnTo>
                <a:cubicBezTo>
                  <a:pt x="19948" y="4100"/>
                  <a:pt x="21599" y="7346"/>
                  <a:pt x="21600" y="10799"/>
                </a:cubicBezTo>
                <a:lnTo>
                  <a:pt x="21600" y="10800"/>
                </a:lnTo>
                <a:lnTo>
                  <a:pt x="24300" y="10800"/>
                </a:lnTo>
                <a:lnTo>
                  <a:pt x="18900" y="16200"/>
                </a:lnTo>
                <a:lnTo>
                  <a:pt x="13500" y="10800"/>
                </a:lnTo>
                <a:lnTo>
                  <a:pt x="16200" y="10800"/>
                </a:lnTo>
                <a:close/>
              </a:path>
            </a:pathLst>
          </a:custGeom>
          <a:solidFill>
            <a:srgbClr val="F8F8F8"/>
          </a:solidFill>
          <a:ln w="9525">
            <a:solidFill>
              <a:schemeClr val="folHlink"/>
            </a:solidFill>
            <a:miter lim="800000"/>
          </a:ln>
          <a:effectLst>
            <a:outerShdw dist="35921"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1"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宋体" panose="02010600030101010101" pitchFamily="2" charset="-122"/>
              <a:cs typeface="+mn-cs"/>
            </a:endParaRPr>
          </a:p>
        </p:txBody>
      </p:sp>
      <p:sp>
        <p:nvSpPr>
          <p:cNvPr id="1308688" name="Rectangle 1040"/>
          <p:cNvSpPr/>
          <p:nvPr/>
        </p:nvSpPr>
        <p:spPr>
          <a:xfrm>
            <a:off x="5334000" y="2667000"/>
            <a:ext cx="2590800" cy="1600200"/>
          </a:xfrm>
          <a:prstGeom prst="rect">
            <a:avLst/>
          </a:prstGeom>
          <a:noFill/>
          <a:ln w="9525">
            <a:noFill/>
          </a:ln>
        </p:spPr>
        <p:txBody>
          <a:bodyPr/>
          <a:p>
            <a:pPr marL="228600" lvl="0" indent="-228600" algn="ctr" eaLnBrk="1" hangingPunct="1">
              <a:lnSpc>
                <a:spcPct val="80000"/>
              </a:lnSpc>
              <a:spcBef>
                <a:spcPct val="20000"/>
              </a:spcBef>
              <a:buClr>
                <a:schemeClr val="tx2"/>
              </a:buClr>
            </a:pPr>
            <a:r>
              <a:rPr lang="zh-CN" altLang="en-US" sz="1400" b="1" i="0" dirty="0">
                <a:latin typeface="微软雅黑" panose="020B0503020204020204" charset="-122"/>
                <a:ea typeface="微软雅黑" panose="020B0503020204020204" charset="-122"/>
              </a:rPr>
              <a:t>2000 及之后</a:t>
            </a:r>
            <a:endParaRPr lang="en-US" altLang="zh-CN" sz="1400" b="1" i="0" dirty="0">
              <a:latin typeface="微软雅黑" panose="020B0503020204020204" charset="-122"/>
              <a:ea typeface="微软雅黑" panose="020B0503020204020204" charset="-122"/>
            </a:endParaRPr>
          </a:p>
          <a:p>
            <a:pPr marL="228600" lvl="0" indent="-228600" eaLnBrk="1" hangingPunct="1">
              <a:spcBef>
                <a:spcPct val="20000"/>
              </a:spcBef>
              <a:buClr>
                <a:schemeClr val="tx2"/>
              </a:buClr>
              <a:buChar char="•"/>
            </a:pPr>
            <a:r>
              <a:rPr lang="zh-CN" altLang="en-US" sz="1400" i="0" dirty="0">
                <a:latin typeface="微软雅黑" panose="020B0503020204020204" charset="-122"/>
                <a:ea typeface="微软雅黑" panose="020B0503020204020204" charset="-122"/>
              </a:rPr>
              <a:t>以网络为中心的战争模式</a:t>
            </a:r>
            <a:endParaRPr lang="zh-CN" altLang="en-US" sz="1400" i="0" dirty="0">
              <a:latin typeface="微软雅黑" panose="020B0503020204020204" charset="-122"/>
              <a:ea typeface="微软雅黑" panose="020B0503020204020204" charset="-122"/>
            </a:endParaRPr>
          </a:p>
          <a:p>
            <a:pPr marL="228600" lvl="0" indent="-228600" eaLnBrk="1" hangingPunct="1">
              <a:spcBef>
                <a:spcPct val="20000"/>
              </a:spcBef>
              <a:buClr>
                <a:schemeClr val="tx2"/>
              </a:buClr>
              <a:buChar char="•"/>
            </a:pPr>
            <a:r>
              <a:rPr lang="zh-CN" altLang="en-US" sz="1400" i="0" dirty="0">
                <a:latin typeface="微软雅黑" panose="020B0503020204020204" charset="-122"/>
                <a:ea typeface="微软雅黑" panose="020B0503020204020204" charset="-122"/>
              </a:rPr>
              <a:t>电子商务技术的发展</a:t>
            </a:r>
            <a:endParaRPr lang="zh-CN" altLang="en-US" sz="1400" i="0" dirty="0">
              <a:latin typeface="微软雅黑" panose="020B0503020204020204" charset="-122"/>
              <a:ea typeface="微软雅黑" panose="020B0503020204020204" charset="-122"/>
            </a:endParaRPr>
          </a:p>
          <a:p>
            <a:pPr marL="228600" lvl="0" indent="-228600" eaLnBrk="1" hangingPunct="1">
              <a:spcBef>
                <a:spcPct val="20000"/>
              </a:spcBef>
              <a:buClr>
                <a:schemeClr val="tx2"/>
              </a:buClr>
              <a:buChar char="•"/>
            </a:pPr>
            <a:r>
              <a:rPr lang="zh-CN" altLang="en-US" sz="1400" i="0" dirty="0">
                <a:latin typeface="微软雅黑" panose="020B0503020204020204" charset="-122"/>
                <a:ea typeface="微软雅黑" panose="020B0503020204020204" charset="-122"/>
              </a:rPr>
              <a:t>知识管理</a:t>
            </a:r>
            <a:endParaRPr lang="zh-CN" altLang="en-US" sz="1400" i="0" dirty="0">
              <a:latin typeface="微软雅黑" panose="020B0503020204020204" charset="-122"/>
              <a:ea typeface="微软雅黑" panose="020B0503020204020204" charset="-122"/>
            </a:endParaRPr>
          </a:p>
          <a:p>
            <a:pPr marL="228600" lvl="0" indent="-228600" eaLnBrk="1" hangingPunct="1">
              <a:spcBef>
                <a:spcPct val="20000"/>
              </a:spcBef>
              <a:buClr>
                <a:schemeClr val="tx2"/>
              </a:buClr>
              <a:buChar char="•"/>
            </a:pPr>
            <a:r>
              <a:rPr lang="zh-CN" altLang="en-US" sz="1400" i="0" dirty="0">
                <a:latin typeface="微软雅黑" panose="020B0503020204020204" charset="-122"/>
                <a:ea typeface="微软雅黑" panose="020B0503020204020204" charset="-122"/>
              </a:rPr>
              <a:t>通信业务成为主流，而非计算</a:t>
            </a:r>
            <a:endParaRPr lang="zh-CN" altLang="en-US" sz="1400" i="0" dirty="0">
              <a:latin typeface="微软雅黑" panose="020B0503020204020204" charset="-122"/>
              <a:ea typeface="微软雅黑" panose="020B0503020204020204"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8679"/>
                                        </p:tgtEl>
                                        <p:attrNameLst>
                                          <p:attrName>style.visibility</p:attrName>
                                        </p:attrNameLst>
                                      </p:cBhvr>
                                      <p:to>
                                        <p:strVal val="visible"/>
                                      </p:to>
                                    </p:set>
                                    <p:animEffect transition="in" filter="dissolve">
                                      <p:cBhvr>
                                        <p:cTn id="7" dur="500"/>
                                        <p:tgtEl>
                                          <p:spTgt spid="130867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08680"/>
                                        </p:tgtEl>
                                        <p:attrNameLst>
                                          <p:attrName>style.visibility</p:attrName>
                                        </p:attrNameLst>
                                      </p:cBhvr>
                                      <p:to>
                                        <p:strVal val="visible"/>
                                      </p:to>
                                    </p:set>
                                    <p:animEffect transition="in" filter="dissolve">
                                      <p:cBhvr>
                                        <p:cTn id="11" dur="500"/>
                                        <p:tgtEl>
                                          <p:spTgt spid="130868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308677">
                                            <p:txEl>
                                              <p:charRg st="4294967295" end="4294967295"/>
                                            </p:txEl>
                                          </p:spTgt>
                                        </p:tgtEl>
                                        <p:attrNameLst>
                                          <p:attrName>style.visibility</p:attrName>
                                        </p:attrNameLst>
                                      </p:cBhvr>
                                      <p:to>
                                        <p:strVal val="visible"/>
                                      </p:to>
                                    </p:set>
                                    <p:animEffect transition="in" filter="dissolve">
                                      <p:cBhvr>
                                        <p:cTn id="15" dur="500"/>
                                        <p:tgtEl>
                                          <p:spTgt spid="1308677">
                                            <p:txEl>
                                              <p:charRg st="4294967295" end="4294967295"/>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08677">
                                            <p:txEl>
                                              <p:charRg st="0" end="1"/>
                                            </p:txEl>
                                          </p:spTgt>
                                        </p:tgtEl>
                                        <p:attrNameLst>
                                          <p:attrName>style.visibility</p:attrName>
                                        </p:attrNameLst>
                                      </p:cBhvr>
                                      <p:to>
                                        <p:strVal val="visible"/>
                                      </p:to>
                                    </p:set>
                                    <p:animEffect transition="in" filter="dissolve">
                                      <p:cBhvr>
                                        <p:cTn id="19" dur="500"/>
                                        <p:tgtEl>
                                          <p:spTgt spid="1308677">
                                            <p:txEl>
                                              <p:charRg st="0"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08682"/>
                                        </p:tgtEl>
                                        <p:attrNameLst>
                                          <p:attrName>style.visibility</p:attrName>
                                        </p:attrNameLst>
                                      </p:cBhvr>
                                      <p:to>
                                        <p:strVal val="visible"/>
                                      </p:to>
                                    </p:set>
                                    <p:animEffect transition="in" filter="blinds(horizontal)">
                                      <p:cBhvr>
                                        <p:cTn id="24" dur="500"/>
                                        <p:tgtEl>
                                          <p:spTgt spid="130868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08683"/>
                                        </p:tgtEl>
                                        <p:attrNameLst>
                                          <p:attrName>style.visibility</p:attrName>
                                        </p:attrNameLst>
                                      </p:cBhvr>
                                      <p:to>
                                        <p:strVal val="visible"/>
                                      </p:to>
                                    </p:set>
                                    <p:animEffect transition="in" filter="blinds(horizontal)">
                                      <p:cBhvr>
                                        <p:cTn id="29" dur="500"/>
                                        <p:tgtEl>
                                          <p:spTgt spid="1308683"/>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1308681"/>
                                        </p:tgtEl>
                                        <p:attrNameLst>
                                          <p:attrName>style.visibility</p:attrName>
                                        </p:attrNameLst>
                                      </p:cBhvr>
                                      <p:to>
                                        <p:strVal val="visible"/>
                                      </p:to>
                                    </p:set>
                                    <p:animEffect transition="in" filter="blinds(horizontal)">
                                      <p:cBhvr>
                                        <p:cTn id="33" dur="500"/>
                                        <p:tgtEl>
                                          <p:spTgt spid="130868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08684"/>
                                        </p:tgtEl>
                                        <p:attrNameLst>
                                          <p:attrName>style.visibility</p:attrName>
                                        </p:attrNameLst>
                                      </p:cBhvr>
                                      <p:to>
                                        <p:strVal val="visible"/>
                                      </p:to>
                                    </p:set>
                                    <p:animEffect transition="in" filter="blinds(horizontal)">
                                      <p:cBhvr>
                                        <p:cTn id="38" dur="500"/>
                                        <p:tgtEl>
                                          <p:spTgt spid="130868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08685"/>
                                        </p:tgtEl>
                                        <p:attrNameLst>
                                          <p:attrName>style.visibility</p:attrName>
                                        </p:attrNameLst>
                                      </p:cBhvr>
                                      <p:to>
                                        <p:strVal val="visible"/>
                                      </p:to>
                                    </p:set>
                                    <p:animEffect transition="in" filter="blinds(horizontal)">
                                      <p:cBhvr>
                                        <p:cTn id="43" dur="500"/>
                                        <p:tgtEl>
                                          <p:spTgt spid="1308685"/>
                                        </p:tgtEl>
                                      </p:cBhvr>
                                    </p:animEffect>
                                  </p:childTnLst>
                                </p:cTn>
                              </p:par>
                            </p:childTnLst>
                          </p:cTn>
                        </p:par>
                        <p:par>
                          <p:cTn id="44" fill="hold">
                            <p:stCondLst>
                              <p:cond delay="500"/>
                            </p:stCondLst>
                            <p:childTnLst>
                              <p:par>
                                <p:cTn id="45" presetID="3" presetClass="entr" presetSubtype="10" fill="hold" grpId="0" nodeType="afterEffect">
                                  <p:stCondLst>
                                    <p:cond delay="0"/>
                                  </p:stCondLst>
                                  <p:childTnLst>
                                    <p:set>
                                      <p:cBhvr>
                                        <p:cTn id="46" dur="1" fill="hold">
                                          <p:stCondLst>
                                            <p:cond delay="0"/>
                                          </p:stCondLst>
                                        </p:cTn>
                                        <p:tgtEl>
                                          <p:spTgt spid="1308686"/>
                                        </p:tgtEl>
                                        <p:attrNameLst>
                                          <p:attrName>style.visibility</p:attrName>
                                        </p:attrNameLst>
                                      </p:cBhvr>
                                      <p:to>
                                        <p:strVal val="visible"/>
                                      </p:to>
                                    </p:set>
                                    <p:animEffect transition="in" filter="blinds(horizontal)">
                                      <p:cBhvr>
                                        <p:cTn id="47" dur="500"/>
                                        <p:tgtEl>
                                          <p:spTgt spid="130868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08687"/>
                                        </p:tgtEl>
                                        <p:attrNameLst>
                                          <p:attrName>style.visibility</p:attrName>
                                        </p:attrNameLst>
                                      </p:cBhvr>
                                      <p:to>
                                        <p:strVal val="visible"/>
                                      </p:to>
                                    </p:set>
                                    <p:animEffect transition="in" filter="blinds(horizontal)">
                                      <p:cBhvr>
                                        <p:cTn id="52" dur="500"/>
                                        <p:tgtEl>
                                          <p:spTgt spid="130868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08688"/>
                                        </p:tgtEl>
                                        <p:attrNameLst>
                                          <p:attrName>style.visibility</p:attrName>
                                        </p:attrNameLst>
                                      </p:cBhvr>
                                      <p:to>
                                        <p:strVal val="visible"/>
                                      </p:to>
                                    </p:set>
                                    <p:animEffect transition="in" filter="blinds(horizontal)">
                                      <p:cBhvr>
                                        <p:cTn id="57" dur="500"/>
                                        <p:tgtEl>
                                          <p:spTgt spid="130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677" grpId="0" advAuto="1000" build="p"/>
      <p:bldP spid="1308679" grpId="0" bldLvl="0" animBg="1"/>
      <p:bldP spid="1308680" grpId="0"/>
      <p:bldP spid="1308681" grpId="0"/>
      <p:bldP spid="1308682" grpId="0" bldLvl="0" animBg="1"/>
      <p:bldP spid="1308683" grpId="0" bldLvl="0" animBg="1"/>
      <p:bldP spid="1308684" grpId="0"/>
      <p:bldP spid="1308685" grpId="0" bldLvl="0" animBg="1"/>
      <p:bldP spid="1308686" grpId="0" bldLvl="0" animBg="1"/>
      <p:bldP spid="1308687" grpId="0" bldLvl="0" animBg="1"/>
      <p:bldP spid="13086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p:txBody>
          <a:bodyPr vert="horz" wrap="square" lIns="91440" tIns="45720" rIns="91440" bIns="45720" numCol="1" anchor="t" anchorCtr="0" compatLnSpc="1"/>
          <a:p>
            <a:pPr algn="r" eaLnBrk="1" hangingPunct="1">
              <a:spcBef>
                <a:spcPct val="50000"/>
              </a:spcBef>
            </a:pPr>
            <a:fld id="{9A0DB2DC-4C9A-4742-B13C-FB6460FD3503}" type="slidenum">
              <a:rPr lang="zh-CN" altLang="en-US" sz="1400" dirty="0">
                <a:effectLst>
                  <a:outerShdw blurRad="38100" dist="38100" dir="2700000">
                    <a:srgbClr val="FFFFFF"/>
                  </a:outerShdw>
                </a:effectLst>
              </a:rPr>
            </a:fld>
            <a:endParaRPr lang="zh-CN" altLang="en-US" sz="1400" dirty="0">
              <a:effectLst>
                <a:outerShdw blurRad="38100" dist="38100" dir="2700000">
                  <a:srgbClr val="FFFFFF"/>
                </a:outerShdw>
              </a:effectLst>
            </a:endParaRPr>
          </a:p>
        </p:txBody>
      </p:sp>
      <p:sp>
        <p:nvSpPr>
          <p:cNvPr id="1517571" name="Rectangle 3"/>
          <p:cNvSpPr>
            <a:spLocks noGrp="1" noChangeArrowheads="1"/>
          </p:cNvSpPr>
          <p:nvPr>
            <p:ph idx="1"/>
          </p:nvPr>
        </p:nvSpPr>
        <p:spPr>
          <a:xfrm>
            <a:off x="-4445" y="20955"/>
            <a:ext cx="9142095" cy="6078220"/>
          </a:xfrm>
        </p:spPr>
        <p:txBody>
          <a:bodyPr vert="horz" wrap="square" lIns="92075" tIns="46038" rIns="92075" bIns="46038" numCol="1" anchor="t" anchorCtr="0" compatLnSpc="1"/>
          <a:lstStyle/>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4000" b="1"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n-cs"/>
              </a:rPr>
              <a:t>网络空间安全（</a:t>
            </a:r>
            <a:r>
              <a:rPr kumimoji="1" lang="en-US" altLang="zh-CN" sz="4000" b="1"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n-cs"/>
              </a:rPr>
              <a:t>Cyberspace Security</a:t>
            </a:r>
            <a:r>
              <a:rPr kumimoji="1" lang="zh-CN" altLang="en-US" sz="4000" b="1"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n-cs"/>
              </a:rPr>
              <a:t>）</a:t>
            </a:r>
            <a:endParaRPr kumimoji="1" lang="zh-CN" altLang="en-US" sz="4000" b="1" i="0" u="none" strike="noStrike" kern="0" cap="none" spc="0" normalizeH="0" baseline="0" noProof="0" smtClean="0">
              <a:ln>
                <a:noFill/>
              </a:ln>
              <a:solidFill>
                <a:srgbClr val="FFFF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endParaRPr kumimoji="1" lang="zh-CN" altLang="en-US" sz="4000" b="1" i="0" u="none" strike="noStrike" kern="0" cap="none" spc="0" normalizeH="0" baseline="0" noProof="0" smtClean="0">
              <a:ln>
                <a:noFill/>
              </a:ln>
              <a:solidFill>
                <a:srgbClr val="FF0000"/>
              </a:solidFill>
              <a:effectLst/>
              <a:uLnTx/>
              <a:uFillTx/>
              <a:latin typeface="黑体" panose="02010609060101010101" pitchFamily="1" charset="-122"/>
              <a:ea typeface="黑体" panose="02010609060101010101" pitchFamily="1"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Tx/>
              <a:buFontTx/>
              <a:buNone/>
              <a:defRPr/>
            </a:pP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美国第</a:t>
            </a:r>
            <a:r>
              <a:rPr kumimoji="1" lang="en-US" altLang="zh-CN"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54</a:t>
            </a: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号国家安全总统令</a:t>
            </a:r>
            <a:r>
              <a:rPr kumimoji="1" lang="en-US" altLang="zh-CN"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a:t>
            </a: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第</a:t>
            </a:r>
            <a:r>
              <a:rPr kumimoji="1" lang="en-US" altLang="zh-CN"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23</a:t>
            </a: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号国土安全总统令：网络空间是信息技术基础设施相互依赖的网络，包括互联网、电信网络、计算机系统、</a:t>
            </a:r>
            <a:r>
              <a:rPr kumimoji="1" lang="zh-CN" altLang="en-US" sz="3600" b="0"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rPr>
              <a:t>关键工业中的嵌入式处理器和控制器</a:t>
            </a: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，这个术语也常常指人们进行信息交互的</a:t>
            </a:r>
            <a:r>
              <a:rPr kumimoji="1" lang="zh-CN" altLang="en-US" sz="3600" b="0" i="0" u="none" strike="noStrike" kern="0" cap="none" spc="0" normalizeH="0" baseline="0" noProof="0" smtClean="0">
                <a:ln>
                  <a:noFill/>
                </a:ln>
                <a:solidFill>
                  <a:srgbClr val="C00000"/>
                </a:solidFill>
                <a:effectLst/>
                <a:uLnTx/>
                <a:uFillTx/>
                <a:latin typeface="微软雅黑" panose="020B0503020204020204" charset="-122"/>
                <a:ea typeface="微软雅黑" panose="020B0503020204020204" charset="-122"/>
              </a:rPr>
              <a:t>虚拟环境</a:t>
            </a:r>
            <a:r>
              <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rPr>
              <a:t>。</a:t>
            </a:r>
            <a:endPar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endParaRPr>
          </a:p>
          <a:p>
            <a:pPr marL="342900" marR="0" lvl="0" indent="-342900" algn="l" defTabSz="914400" rtl="0" eaLnBrk="1" fontAlgn="base" latinLnBrk="0" hangingPunct="1">
              <a:lnSpc>
                <a:spcPct val="100000"/>
              </a:lnSpc>
              <a:spcBef>
                <a:spcPct val="20000"/>
              </a:spcBef>
              <a:spcAft>
                <a:spcPct val="0"/>
              </a:spcAft>
              <a:buClr>
                <a:schemeClr val="tx2"/>
              </a:buClr>
              <a:buSzTx/>
              <a:buFontTx/>
              <a:buChar char="•"/>
              <a:defRPr/>
            </a:pPr>
            <a:endParaRPr kumimoji="1" lang="zh-CN" altLang="en-US" sz="36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633730" y="-80010"/>
            <a:ext cx="8492490" cy="6185535"/>
          </a:xfrm>
          <a:prstGeom prst="rect">
            <a:avLst/>
          </a:prstGeom>
          <a:noFill/>
          <a:ln w="9525">
            <a:noFill/>
          </a:ln>
        </p:spPr>
        <p:txBody>
          <a:bodyPr wrap="square">
            <a:spAutoFit/>
          </a:bodyPr>
          <a:p>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网络安全</a:t>
            </a:r>
            <a:r>
              <a:rPr lang="en-US" altLang="zh-CN" sz="3600" b="0">
                <a:solidFill>
                  <a:srgbClr val="000000"/>
                </a:solidFill>
                <a:latin typeface="微软雅黑" panose="020B0503020204020204" charset="-122"/>
                <a:ea typeface="微软雅黑" panose="020B0503020204020204" charset="-122"/>
                <a:cs typeface="Calibri" charset="0"/>
              </a:rPr>
              <a:t>(Network security)</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与网络安全</a:t>
            </a:r>
            <a:r>
              <a:rPr lang="en-US" altLang="zh-CN" sz="3600" b="0">
                <a:solidFill>
                  <a:srgbClr val="000000"/>
                </a:solidFill>
                <a:latin typeface="微软雅黑" panose="020B0503020204020204" charset="-122"/>
                <a:ea typeface="微软雅黑" panose="020B0503020204020204" charset="-122"/>
                <a:cs typeface="Calibri" charset="0"/>
              </a:rPr>
              <a:t>(Cyber security)</a:t>
            </a:r>
            <a:endParaRPr lang="en-US" altLang="zh-CN" sz="3600" b="0">
              <a:solidFill>
                <a:srgbClr val="000000"/>
              </a:solidFill>
              <a:latin typeface="微软雅黑" panose="020B0503020204020204" charset="-122"/>
              <a:ea typeface="微软雅黑" panose="020B0503020204020204" charset="-122"/>
              <a:cs typeface="Calibri" charset="0"/>
            </a:endParaRPr>
          </a:p>
          <a:p>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作为传统通信领域的专用词汇，</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网络</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对应英文的</a:t>
            </a:r>
            <a:r>
              <a:rPr lang="en-US" altLang="zh-CN" sz="3600" b="0">
                <a:solidFill>
                  <a:srgbClr val="000000"/>
                </a:solidFill>
                <a:latin typeface="微软雅黑" panose="020B0503020204020204" charset="-122"/>
                <a:ea typeface="微软雅黑" panose="020B0503020204020204" charset="-122"/>
                <a:cs typeface="Calibri" charset="0"/>
              </a:rPr>
              <a:t>Network</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，过去从未有争议。本世纪初，在美国政府和军方竭力推崇</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rPr>
              <a:t>赛博空间</a:t>
            </a:r>
            <a:r>
              <a:rPr lang="en-US" altLang="zh-CN" sz="3600" b="0">
                <a:solidFill>
                  <a:srgbClr val="FFFF00"/>
                </a:solidFill>
                <a:latin typeface="微软雅黑" panose="020B0503020204020204" charset="-122"/>
                <a:ea typeface="微软雅黑" panose="020B0503020204020204" charset="-122"/>
                <a:cs typeface="Calibri" charset="0"/>
              </a:rPr>
              <a:t>(Cyberspace)</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是信息环境中的</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全球域</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、紧锣密鼓地制定和部署赛博空间安全威慑战略的前提下，</a:t>
            </a:r>
            <a:r>
              <a:rPr lang="en-US" altLang="zh-CN" sz="3600" b="0">
                <a:solidFill>
                  <a:srgbClr val="000000"/>
                </a:solidFill>
                <a:latin typeface="微软雅黑" panose="020B0503020204020204" charset="-122"/>
                <a:ea typeface="微软雅黑" panose="020B0503020204020204" charset="-122"/>
                <a:cs typeface="Calibri" charset="0"/>
              </a:rPr>
              <a:t>2010</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年以来，</a:t>
            </a:r>
            <a:r>
              <a:rPr lang="en-US" altLang="zh-CN" sz="3600" b="0">
                <a:solidFill>
                  <a:srgbClr val="000000"/>
                </a:solidFill>
                <a:latin typeface="微软雅黑" panose="020B0503020204020204" charset="-122"/>
                <a:ea typeface="微软雅黑" panose="020B0503020204020204" charset="-122"/>
                <a:cs typeface="Calibri" charset="0"/>
              </a:rPr>
              <a:t>Cyber</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成为新的</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网络</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泛用词汇。但在安全领域，此</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网络</a:t>
            </a:r>
            <a:r>
              <a:rPr lang="zh-CN" altLang="en-US" sz="3600" b="0">
                <a:solidFill>
                  <a:srgbClr val="000000"/>
                </a:solidFill>
                <a:latin typeface="微软雅黑" panose="020B0503020204020204" charset="-122"/>
                <a:ea typeface="微软雅黑" panose="020B0503020204020204" charset="-122"/>
                <a:cs typeface="Calibri" charset="0"/>
              </a:rPr>
              <a:t>”</a:t>
            </a:r>
            <a:r>
              <a:rPr lang="en-US" altLang="zh-CN" sz="3600" b="0">
                <a:solidFill>
                  <a:srgbClr val="000000"/>
                </a:solidFill>
                <a:latin typeface="微软雅黑" panose="020B0503020204020204" charset="-122"/>
                <a:ea typeface="微软雅黑" panose="020B0503020204020204" charset="-122"/>
                <a:cs typeface="Calibri" charset="0"/>
              </a:rPr>
              <a:t>(Cyber)</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与彼</a:t>
            </a:r>
            <a:r>
              <a:rPr lang="zh-CN" altLang="en-US" sz="3600" b="0">
                <a:solidFill>
                  <a:srgbClr val="000000"/>
                </a:solidFill>
                <a:latin typeface="微软雅黑" panose="020B0503020204020204" charset="-122"/>
                <a:ea typeface="微软雅黑" panose="020B0503020204020204" charset="-122"/>
                <a:cs typeface="Calibri" charset="0"/>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网络</a:t>
            </a:r>
            <a:r>
              <a:rPr lang="zh-CN" altLang="en-US" sz="3600" b="0">
                <a:solidFill>
                  <a:srgbClr val="000000"/>
                </a:solidFill>
                <a:latin typeface="微软雅黑" panose="020B0503020204020204" charset="-122"/>
                <a:ea typeface="微软雅黑" panose="020B0503020204020204" charset="-122"/>
                <a:cs typeface="Calibri" charset="0"/>
              </a:rPr>
              <a:t>”</a:t>
            </a:r>
            <a:r>
              <a:rPr lang="en-US" altLang="zh-CN" sz="3600" b="0">
                <a:solidFill>
                  <a:srgbClr val="000000"/>
                </a:solidFill>
                <a:latin typeface="微软雅黑" panose="020B0503020204020204" charset="-122"/>
                <a:ea typeface="微软雅黑" panose="020B0503020204020204" charset="-122"/>
                <a:cs typeface="Calibri" charset="0"/>
              </a:rPr>
              <a:t>(Network)</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rPr>
              <a:t>无法相提并论。</a:t>
            </a:r>
            <a:endParaRPr lang="zh-CN" altLang="en-US" sz="3600" b="0">
              <a:solidFill>
                <a:srgbClr val="000000"/>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61595" y="292100"/>
            <a:ext cx="8780780" cy="5292725"/>
          </a:xfrm>
          <a:prstGeom prst="rect">
            <a:avLst/>
          </a:prstGeom>
          <a:noFill/>
        </p:spPr>
        <p:txBody>
          <a:bodyPr wrap="square" rtlCol="0" anchor="t">
            <a:spAutoFit/>
          </a:bodyPr>
          <a:p>
            <a:endParaRPr lang="zh-CN" altLang="en-US"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欧洲网络和信息安全局</a:t>
            </a:r>
            <a:r>
              <a:rPr lang="en-US" altLang="zh-CN" sz="3200" b="0">
                <a:solidFill>
                  <a:srgbClr val="000000"/>
                </a:solidFill>
                <a:latin typeface="微软雅黑" panose="020B0503020204020204" charset="-122"/>
                <a:ea typeface="微软雅黑" panose="020B0503020204020204" charset="-122"/>
                <a:cs typeface="Calibri" charset="0"/>
                <a:sym typeface="+mn-ea"/>
              </a:rPr>
              <a:t>(ENISA)2015</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年</a:t>
            </a:r>
            <a:r>
              <a:rPr lang="en-US" altLang="zh-CN" sz="3200" b="0">
                <a:solidFill>
                  <a:srgbClr val="000000"/>
                </a:solidFill>
                <a:latin typeface="微软雅黑" panose="020B0503020204020204" charset="-122"/>
                <a:ea typeface="微软雅黑" panose="020B0503020204020204" charset="-122"/>
                <a:cs typeface="Calibri" charset="0"/>
                <a:sym typeface="+mn-ea"/>
              </a:rPr>
              <a:t>12</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月发布</a:t>
            </a:r>
            <a:r>
              <a:rPr lang="en-US" altLang="zh-CN" sz="3200" b="0">
                <a:solidFill>
                  <a:srgbClr val="FFFF00"/>
                </a:solidFill>
                <a:latin typeface="微软雅黑" panose="020B0503020204020204" charset="-122"/>
                <a:ea typeface="微软雅黑" panose="020B0503020204020204" charset="-122"/>
                <a:cs typeface="宋体" panose="02010600030101010101" pitchFamily="2" charset="-122"/>
                <a:sym typeface="+mn-ea"/>
              </a:rPr>
              <a:t>《</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网络安全的定义</a:t>
            </a:r>
            <a:r>
              <a:rPr lang="en-US" altLang="zh-CN" sz="3200" b="0">
                <a:solidFill>
                  <a:srgbClr val="FFFF00"/>
                </a:solidFill>
                <a:latin typeface="微软雅黑" panose="020B0503020204020204" charset="-122"/>
                <a:ea typeface="微软雅黑" panose="020B0503020204020204" charset="-122"/>
                <a:cs typeface="宋体" panose="02010600030101010101" pitchFamily="2" charset="-122"/>
                <a:sym typeface="+mn-ea"/>
              </a:rPr>
              <a:t>》</a:t>
            </a:r>
            <a:r>
              <a:rPr lang="en-US" altLang="zh-CN" sz="3200" b="0">
                <a:solidFill>
                  <a:srgbClr val="FFFF00"/>
                </a:solidFill>
                <a:latin typeface="微软雅黑" panose="020B0503020204020204" charset="-122"/>
                <a:ea typeface="微软雅黑" panose="020B0503020204020204" charset="-122"/>
                <a:cs typeface="Calibri" charset="0"/>
                <a:sym typeface="+mn-ea"/>
              </a:rPr>
              <a:t>(Definition of Cybersecurity)</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强调，</a:t>
            </a:r>
            <a:r>
              <a:rPr lang="zh-CN" altLang="en-US"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网络安全</a:t>
            </a:r>
            <a:r>
              <a:rPr lang="en-US" altLang="zh-CN" sz="3200" b="0">
                <a:solidFill>
                  <a:srgbClr val="000000"/>
                </a:solidFill>
                <a:latin typeface="微软雅黑" panose="020B0503020204020204" charset="-122"/>
                <a:ea typeface="微软雅黑" panose="020B0503020204020204" charset="-122"/>
                <a:cs typeface="Calibri" charset="0"/>
                <a:sym typeface="+mn-ea"/>
              </a:rPr>
              <a:t>(Cybersecurity)</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是网络空间</a:t>
            </a:r>
            <a:r>
              <a:rPr lang="en-US" altLang="zh-CN" sz="3200" b="0">
                <a:solidFill>
                  <a:srgbClr val="000000"/>
                </a:solidFill>
                <a:latin typeface="微软雅黑" panose="020B0503020204020204" charset="-122"/>
                <a:ea typeface="微软雅黑" panose="020B0503020204020204" charset="-122"/>
                <a:cs typeface="Calibri" charset="0"/>
                <a:sym typeface="+mn-ea"/>
              </a:rPr>
              <a:t>(Cyberspace)</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的包容性术语，对其含义的共同理解是一个重大挑战。</a:t>
            </a:r>
            <a:r>
              <a:rPr lang="zh-CN" altLang="en-US"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显然，</a:t>
            </a:r>
            <a:r>
              <a:rPr lang="en-US" altLang="zh-CN" sz="3200" b="0">
                <a:solidFill>
                  <a:srgbClr val="000000"/>
                </a:solidFill>
                <a:latin typeface="微软雅黑" panose="020B0503020204020204" charset="-122"/>
                <a:ea typeface="微软雅黑" panose="020B0503020204020204" charset="-122"/>
                <a:cs typeface="Calibri" charset="0"/>
                <a:sym typeface="+mn-ea"/>
              </a:rPr>
              <a:t>Cyberspace</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不是传统意义上的汉语语系</a:t>
            </a:r>
            <a:r>
              <a:rPr lang="zh-CN" altLang="en-US"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网络空间</a:t>
            </a:r>
            <a:r>
              <a:rPr lang="zh-CN" altLang="en-US"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，而是明明白白英语语系定义的的赛博空间，</a:t>
            </a:r>
            <a:r>
              <a:rPr lang="en-US" altLang="zh-CN" sz="3200" b="0">
                <a:solidFill>
                  <a:srgbClr val="000000"/>
                </a:solidFill>
                <a:latin typeface="微软雅黑" panose="020B0503020204020204" charset="-122"/>
                <a:ea typeface="微软雅黑" panose="020B0503020204020204" charset="-122"/>
                <a:cs typeface="Calibri" charset="0"/>
                <a:sym typeface="+mn-ea"/>
              </a:rPr>
              <a:t>Cybersecurity</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也就是明确无误地专指</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赛博空间安全</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，与传统意义上的</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网络安全</a:t>
            </a:r>
            <a:r>
              <a:rPr lang="en-US" altLang="zh-CN" sz="3200" b="0">
                <a:solidFill>
                  <a:srgbClr val="FFFF00"/>
                </a:solidFill>
                <a:latin typeface="微软雅黑" panose="020B0503020204020204" charset="-122"/>
                <a:ea typeface="微软雅黑" panose="020B0503020204020204" charset="-122"/>
                <a:cs typeface="Calibri" charset="0"/>
                <a:sym typeface="+mn-ea"/>
              </a:rPr>
              <a:t>(Network Security)</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不是一回事。</a:t>
            </a:r>
            <a:endParaRPr lang="zh-CN" altLang="en-US" sz="3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737235" y="64770"/>
            <a:ext cx="8215630" cy="5908040"/>
          </a:xfrm>
          <a:prstGeom prst="rect">
            <a:avLst/>
          </a:prstGeom>
          <a:noFill/>
        </p:spPr>
        <p:txBody>
          <a:bodyPr wrap="square" rtlCol="0" anchor="t">
            <a:spAutoFit/>
          </a:bodyPr>
          <a:p>
            <a:endParaRPr lang="zh-CN" altLang="en-US"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r>
              <a:rPr lang="en-US" altLang="zh-CN" sz="3600" b="0">
                <a:solidFill>
                  <a:srgbClr val="FFFF00"/>
                </a:solidFill>
                <a:latin typeface="微软雅黑" panose="020B0503020204020204" charset="-122"/>
                <a:ea typeface="微软雅黑" panose="020B0503020204020204" charset="-122"/>
                <a:cs typeface="Calibri" charset="0"/>
                <a:sym typeface="+mn-ea"/>
              </a:rPr>
              <a:t>2014</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年</a:t>
            </a:r>
            <a:r>
              <a:rPr lang="en-US" altLang="zh-CN" sz="3600" b="0">
                <a:solidFill>
                  <a:srgbClr val="FFFF00"/>
                </a:solidFill>
                <a:latin typeface="微软雅黑" panose="020B0503020204020204" charset="-122"/>
                <a:ea typeface="微软雅黑" panose="020B0503020204020204" charset="-122"/>
                <a:cs typeface="Calibri" charset="0"/>
                <a:sym typeface="+mn-ea"/>
              </a:rPr>
              <a:t>6</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月</a:t>
            </a:r>
            <a:r>
              <a:rPr lang="en-US" altLang="zh-CN" sz="3600" b="0">
                <a:solidFill>
                  <a:srgbClr val="FFFF00"/>
                </a:solidFill>
                <a:latin typeface="微软雅黑" panose="020B0503020204020204" charset="-122"/>
                <a:ea typeface="微软雅黑" panose="020B0503020204020204" charset="-122"/>
                <a:cs typeface="Calibri" charset="0"/>
                <a:sym typeface="+mn-ea"/>
              </a:rPr>
              <a:t>9</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日</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，美国国防部</a:t>
            </a:r>
            <a:r>
              <a:rPr lang="en-US" altLang="zh-CN" sz="3600" b="0">
                <a:solidFill>
                  <a:srgbClr val="000000"/>
                </a:solidFill>
                <a:latin typeface="微软雅黑" panose="020B0503020204020204" charset="-122"/>
                <a:ea typeface="微软雅黑" panose="020B0503020204020204" charset="-122"/>
                <a:cs typeface="Calibri" charset="0"/>
                <a:sym typeface="+mn-ea"/>
              </a:rPr>
              <a:t>(DoD)</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发布</a:t>
            </a:r>
            <a:r>
              <a:rPr lang="en-US" altLang="zh-CN"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专业术语和定义</a:t>
            </a:r>
            <a:r>
              <a:rPr lang="en-US" altLang="zh-CN"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，包括词条、图解、案例以及参考文档等，洋洋</a:t>
            </a:r>
            <a:r>
              <a:rPr lang="en-US" altLang="zh-CN" sz="3600" b="0">
                <a:solidFill>
                  <a:srgbClr val="000000"/>
                </a:solidFill>
                <a:latin typeface="微软雅黑" panose="020B0503020204020204" charset="-122"/>
                <a:ea typeface="微软雅黑" panose="020B0503020204020204" charset="-122"/>
                <a:cs typeface="Calibri" charset="0"/>
                <a:sym typeface="+mn-ea"/>
              </a:rPr>
              <a:t>359</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页，</a:t>
            </a:r>
            <a:endPar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对</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网络空间</a:t>
            </a:r>
            <a:r>
              <a:rPr lang="en-US" altLang="zh-CN" sz="3600" b="0">
                <a:solidFill>
                  <a:srgbClr val="FFFF00"/>
                </a:solidFill>
                <a:latin typeface="微软雅黑" panose="020B0503020204020204" charset="-122"/>
                <a:ea typeface="微软雅黑" panose="020B0503020204020204" charset="-122"/>
                <a:cs typeface="Calibri" charset="0"/>
                <a:sym typeface="+mn-ea"/>
              </a:rPr>
              <a:t>(Cyberspace)</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网络安全</a:t>
            </a:r>
            <a:r>
              <a:rPr lang="en-US" altLang="zh-CN" sz="3600" b="0">
                <a:solidFill>
                  <a:srgbClr val="FFFF00"/>
                </a:solidFill>
                <a:latin typeface="微软雅黑" panose="020B0503020204020204" charset="-122"/>
                <a:ea typeface="微软雅黑" panose="020B0503020204020204" charset="-122"/>
                <a:cs typeface="Calibri" charset="0"/>
                <a:sym typeface="+mn-ea"/>
              </a:rPr>
              <a:t>(Cybersecurity)</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以及</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网络威胁</a:t>
            </a:r>
            <a:r>
              <a:rPr lang="en-US" altLang="zh-CN" sz="3600" b="0">
                <a:solidFill>
                  <a:srgbClr val="FFFF00"/>
                </a:solidFill>
                <a:latin typeface="微软雅黑" panose="020B0503020204020204" charset="-122"/>
                <a:ea typeface="微软雅黑" panose="020B0503020204020204" charset="-122"/>
                <a:cs typeface="Calibri" charset="0"/>
                <a:sym typeface="+mn-ea"/>
              </a:rPr>
              <a:t>(Cyber Threats)</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网络攻击</a:t>
            </a:r>
            <a:r>
              <a:rPr lang="en-US" altLang="zh-CN" sz="3600" b="0">
                <a:solidFill>
                  <a:srgbClr val="FFFF00"/>
                </a:solidFill>
                <a:latin typeface="微软雅黑" panose="020B0503020204020204" charset="-122"/>
                <a:ea typeface="微软雅黑" panose="020B0503020204020204" charset="-122"/>
                <a:cs typeface="Calibri" charset="0"/>
                <a:sym typeface="+mn-ea"/>
              </a:rPr>
              <a:t>(</a:t>
            </a:r>
            <a:r>
              <a:rPr lang="en-US" altLang="zh-CN" sz="3600" b="0">
                <a:solidFill>
                  <a:srgbClr val="000000"/>
                </a:solidFill>
                <a:latin typeface="微软雅黑" panose="020B0503020204020204" charset="-122"/>
                <a:ea typeface="微软雅黑" panose="020B0503020204020204" charset="-122"/>
                <a:cs typeface="Calibri" charset="0"/>
                <a:sym typeface="+mn-ea"/>
              </a:rPr>
              <a:t>Cyber Attacks)</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网络事件</a:t>
            </a:r>
            <a:r>
              <a:rPr lang="en-US" altLang="zh-CN" sz="3600" b="0">
                <a:solidFill>
                  <a:srgbClr val="000000"/>
                </a:solidFill>
                <a:latin typeface="微软雅黑" panose="020B0503020204020204" charset="-122"/>
                <a:ea typeface="微软雅黑" panose="020B0503020204020204" charset="-122"/>
                <a:cs typeface="Calibri" charset="0"/>
                <a:sym typeface="+mn-ea"/>
              </a:rPr>
              <a:t>(Cyber Incident)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网络漏洞</a:t>
            </a:r>
            <a:r>
              <a:rPr lang="en-US" altLang="zh-CN" sz="3600" b="0">
                <a:solidFill>
                  <a:srgbClr val="000000"/>
                </a:solidFill>
                <a:latin typeface="微软雅黑" panose="020B0503020204020204" charset="-122"/>
                <a:ea typeface="微软雅黑" panose="020B0503020204020204" charset="-122"/>
                <a:cs typeface="Calibri" charset="0"/>
                <a:sym typeface="+mn-ea"/>
              </a:rPr>
              <a:t>(Cyber Exploitation)</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网络间谍</a:t>
            </a:r>
            <a:r>
              <a:rPr lang="en-US" altLang="zh-CN" sz="3600" b="0">
                <a:solidFill>
                  <a:srgbClr val="000000"/>
                </a:solidFill>
                <a:latin typeface="微软雅黑" panose="020B0503020204020204" charset="-122"/>
                <a:ea typeface="微软雅黑" panose="020B0503020204020204" charset="-122"/>
                <a:cs typeface="Calibri" charset="0"/>
                <a:sym typeface="+mn-ea"/>
              </a:rPr>
              <a:t>(Cyber Espionage)</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等等都做出了相关定义和图解。</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799465" y="179070"/>
            <a:ext cx="8216900" cy="3046095"/>
          </a:xfrm>
          <a:prstGeom prst="rect">
            <a:avLst/>
          </a:prstGeom>
          <a:noFill/>
          <a:ln w="9525">
            <a:noFill/>
          </a:ln>
        </p:spPr>
        <p:txBody>
          <a:bodyPr wrap="square">
            <a:spAutoFit/>
          </a:bodyPr>
          <a:p>
            <a:r>
              <a:rPr lang="zh-CN" altLang="en-US" sz="3200" b="0">
                <a:solidFill>
                  <a:srgbClr val="C00000"/>
                </a:solidFill>
                <a:latin typeface="微软雅黑" panose="020B0503020204020204" charset="-122"/>
                <a:ea typeface="微软雅黑" panose="020B0503020204020204" charset="-122"/>
                <a:cs typeface="宋体" panose="02010600030101010101" pitchFamily="2" charset="-122"/>
              </a:rPr>
              <a:t>网络空间（</a:t>
            </a:r>
            <a:r>
              <a:rPr lang="en-US" altLang="zh-CN" sz="3200" b="0">
                <a:solidFill>
                  <a:srgbClr val="C00000"/>
                </a:solidFill>
                <a:latin typeface="微软雅黑" panose="020B0503020204020204" charset="-122"/>
                <a:ea typeface="微软雅黑" panose="020B0503020204020204" charset="-122"/>
                <a:cs typeface="Calibri" charset="0"/>
              </a:rPr>
              <a:t>Cyberspace</a:t>
            </a:r>
            <a:r>
              <a:rPr lang="zh-CN" altLang="en-US" sz="3200" b="0">
                <a:solidFill>
                  <a:srgbClr val="C00000"/>
                </a:solidFill>
                <a:latin typeface="微软雅黑" panose="020B0503020204020204" charset="-122"/>
                <a:ea typeface="微软雅黑" panose="020B0503020204020204" charset="-122"/>
                <a:cs typeface="宋体" panose="02010600030101010101" pitchFamily="2" charset="-122"/>
              </a:rPr>
              <a:t>）</a:t>
            </a:r>
            <a:endParaRPr lang="zh-CN" altLang="en-US" sz="3200" b="0">
              <a:solidFill>
                <a:srgbClr val="C00000"/>
              </a:solidFill>
              <a:latin typeface="微软雅黑" panose="020B0503020204020204" charset="-122"/>
              <a:ea typeface="微软雅黑" panose="020B0503020204020204" charset="-122"/>
              <a:cs typeface="宋体" panose="02010600030101010101" pitchFamily="2" charset="-122"/>
            </a:endParaRPr>
          </a:p>
          <a:p>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rPr>
              <a:t>在全球范围内，由互联互通的信息技术的基础设施和存储的数据所组成的</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信息环境</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rPr>
              <a:t>，包括因特网、通信实体、计算机系统以及嵌入式处理器和控制器。</a:t>
            </a:r>
            <a:endParaRPr lang="zh-CN" altLang="en-US" sz="3200" b="0">
              <a:solidFill>
                <a:srgbClr val="000000"/>
              </a:solidFill>
              <a:latin typeface="微软雅黑" panose="020B0503020204020204" charset="-122"/>
              <a:ea typeface="微软雅黑" panose="020B0503020204020204" charset="-122"/>
              <a:cs typeface="宋体" panose="02010600030101010101" pitchFamily="2" charset="-122"/>
            </a:endParaRPr>
          </a:p>
          <a:p>
            <a:endParaRPr lang="zh-CN" altLang="en-US" sz="3200" b="0">
              <a:solidFill>
                <a:srgbClr val="000000"/>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238125" y="45720"/>
            <a:ext cx="8731885" cy="4030980"/>
          </a:xfrm>
          <a:prstGeom prst="rect">
            <a:avLst/>
          </a:prstGeom>
          <a:noFill/>
        </p:spPr>
        <p:txBody>
          <a:bodyPr wrap="square" rtlCol="0" anchor="t">
            <a:spAutoFit/>
          </a:bodyPr>
          <a:p>
            <a:r>
              <a:rPr lang="zh-CN" altLang="en-US" sz="3200" b="0">
                <a:solidFill>
                  <a:srgbClr val="000000"/>
                </a:solidFill>
                <a:latin typeface="微软雅黑" panose="020B0503020204020204" charset="-122"/>
                <a:ea typeface="微软雅黑" panose="020B0503020204020204" charset="-122"/>
                <a:cs typeface="Calibri" charset="0"/>
                <a:sym typeface="+mn-ea"/>
              </a:rPr>
              <a:t>● </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包括因特网等上述系统设备在内的相互依存的互联互通</a:t>
            </a:r>
            <a:r>
              <a:rPr lang="en-US" altLang="zh-CN" sz="3200" b="0">
                <a:solidFill>
                  <a:srgbClr val="000000"/>
                </a:solidFill>
                <a:latin typeface="微软雅黑" panose="020B0503020204020204" charset="-122"/>
                <a:ea typeface="微软雅黑" panose="020B0503020204020204" charset="-122"/>
                <a:cs typeface="Calibri" charset="0"/>
                <a:sym typeface="+mn-ea"/>
              </a:rPr>
              <a:t>;● </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包括与关键行业的信息技术基础设施与因特网等上述系统设备的相互依存的互联互通</a:t>
            </a:r>
            <a:r>
              <a:rPr lang="en-US" altLang="zh-CN" sz="3200" b="0">
                <a:solidFill>
                  <a:srgbClr val="000000"/>
                </a:solidFill>
                <a:latin typeface="微软雅黑" panose="020B0503020204020204" charset="-122"/>
                <a:ea typeface="微软雅黑" panose="020B0503020204020204" charset="-122"/>
                <a:cs typeface="Calibri" charset="0"/>
                <a:sym typeface="+mn-ea"/>
              </a:rPr>
              <a:t>;● </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包括通过计算机</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互联互通</a:t>
            </a:r>
            <a:r>
              <a:rPr lang="en-US" altLang="zh-CN"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尤其是因特网</a:t>
            </a:r>
            <a:r>
              <a:rPr lang="en-US" altLang="zh-CN"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所提供</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信息和资源</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的范围</a:t>
            </a:r>
            <a:r>
              <a:rPr lang="en-US" altLang="zh-CN" sz="3200" b="0">
                <a:solidFill>
                  <a:srgbClr val="000000"/>
                </a:solidFill>
                <a:latin typeface="微软雅黑" panose="020B0503020204020204" charset="-122"/>
                <a:ea typeface="微软雅黑" panose="020B0503020204020204" charset="-122"/>
                <a:cs typeface="Calibri" charset="0"/>
                <a:sym typeface="+mn-ea"/>
              </a:rPr>
              <a:t>;● </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由信息技术基础设施组成互联互通网络</a:t>
            </a:r>
            <a:r>
              <a:rPr lang="en-US" altLang="zh-CN"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包括因特网等上述系统设备</a:t>
            </a:r>
            <a:r>
              <a:rPr lang="en-US" altLang="zh-CN" sz="3200" b="0">
                <a:solidFill>
                  <a:srgbClr val="000000"/>
                </a:solidFill>
                <a:latin typeface="微软雅黑" panose="020B0503020204020204" charset="-122"/>
                <a:ea typeface="微软雅黑" panose="020B0503020204020204" charset="-122"/>
                <a:cs typeface="Calibri" charset="0"/>
                <a:sym typeface="+mn-ea"/>
              </a:rPr>
              <a:t>)</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组成的</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全球性信息环境</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a:t>
            </a:r>
            <a:endParaRPr lang="zh-CN" altLang="en-US"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6145"/>
          <p:cNvSpPr>
            <a:spLocks noGrp="1" noRot="1"/>
          </p:cNvSpPr>
          <p:nvPr>
            <p:ph type="title"/>
          </p:nvPr>
        </p:nvSpPr>
        <p:spPr/>
        <p:txBody>
          <a:bodyPr anchor="ctr"/>
          <a:p>
            <a:pPr algn="l"/>
            <a:r>
              <a:rPr lang="zh-CN" altLang="en-US" dirty="0">
                <a:latin typeface="微软雅黑" panose="020B0503020204020204" charset="-122"/>
                <a:ea typeface="微软雅黑" panose="020B0503020204020204" charset="-122"/>
              </a:rPr>
              <a:t>看几个实例。。。。。。</a:t>
            </a:r>
            <a:endParaRPr lang="zh-CN" altLang="en-US" dirty="0">
              <a:latin typeface="微软雅黑" panose="020B0503020204020204" charset="-122"/>
              <a:ea typeface="微软雅黑" panose="020B0503020204020204" charset="-122"/>
            </a:endParaRPr>
          </a:p>
        </p:txBody>
      </p:sp>
      <p:sp>
        <p:nvSpPr>
          <p:cNvPr id="6147" name="文本占位符 6146"/>
          <p:cNvSpPr>
            <a:spLocks noGrp="1" noRot="1"/>
          </p:cNvSpPr>
          <p:nvPr>
            <p:ph type="body" idx="1"/>
          </p:nvPr>
        </p:nvSpPr>
        <p:spPr/>
        <p:txBody>
          <a:bodyPr/>
          <a:p>
            <a:r>
              <a:rPr lang="zh-CN" altLang="en-US" sz="3600" dirty="0">
                <a:solidFill>
                  <a:srgbClr val="000066"/>
                </a:solidFill>
                <a:latin typeface="微软雅黑" panose="020B0503020204020204" charset="-122"/>
                <a:ea typeface="微软雅黑" panose="020B0503020204020204" charset="-122"/>
              </a:rPr>
              <a:t>校园卡有什么用</a:t>
            </a:r>
            <a:r>
              <a:rPr lang="en-US" altLang="zh-CN" sz="3600" dirty="0">
                <a:solidFill>
                  <a:srgbClr val="000066"/>
                </a:solidFill>
                <a:latin typeface="微软雅黑" panose="020B0503020204020204" charset="-122"/>
                <a:ea typeface="微软雅黑" panose="020B0503020204020204" charset="-122"/>
              </a:rPr>
              <a:t>?</a:t>
            </a:r>
            <a:endParaRPr lang="en-US" altLang="zh-CN" sz="3600" dirty="0">
              <a:solidFill>
                <a:srgbClr val="000066"/>
              </a:solidFill>
              <a:latin typeface="微软雅黑" panose="020B0503020204020204" charset="-122"/>
              <a:ea typeface="微软雅黑" panose="020B0503020204020204" charset="-122"/>
            </a:endParaRPr>
          </a:p>
          <a:p>
            <a:r>
              <a:rPr lang="zh-CN" altLang="en-US" sz="3600" dirty="0">
                <a:solidFill>
                  <a:srgbClr val="000066"/>
                </a:solidFill>
                <a:latin typeface="微软雅黑" panose="020B0503020204020204" charset="-122"/>
                <a:ea typeface="微软雅黑" panose="020B0503020204020204" charset="-122"/>
              </a:rPr>
              <a:t>如何登录你的校园网络系统？</a:t>
            </a:r>
            <a:endParaRPr lang="zh-CN" altLang="en-US" sz="3600" dirty="0">
              <a:solidFill>
                <a:srgbClr val="000066"/>
              </a:solidFill>
              <a:latin typeface="微软雅黑" panose="020B0503020204020204" charset="-122"/>
              <a:ea typeface="微软雅黑" panose="020B0503020204020204" charset="-122"/>
            </a:endParaRPr>
          </a:p>
          <a:p>
            <a:r>
              <a:rPr lang="zh-CN" altLang="en-US" sz="3600" dirty="0">
                <a:solidFill>
                  <a:srgbClr val="000066"/>
                </a:solidFill>
                <a:latin typeface="微软雅黑" panose="020B0503020204020204" charset="-122"/>
                <a:ea typeface="微软雅黑" panose="020B0503020204020204" charset="-122"/>
              </a:rPr>
              <a:t>在网上（或手机）使用你的支付系统？</a:t>
            </a:r>
            <a:endParaRPr lang="zh-CN" altLang="en-US" dirty="0">
              <a:solidFill>
                <a:srgbClr val="000066"/>
              </a:solidFill>
              <a:latin typeface="微软雅黑" panose="020B0503020204020204" charset="-122"/>
              <a:ea typeface="微软雅黑" panose="020B0503020204020204" charset="-122"/>
            </a:endParaRPr>
          </a:p>
          <a:p>
            <a:endParaRPr lang="zh-CN" altLang="en-US" dirty="0">
              <a:solidFill>
                <a:srgbClr val="000066"/>
              </a:solidFill>
              <a:latin typeface="黑体" panose="02010609060101010101" pitchFamily="1" charset="-122"/>
              <a:ea typeface="黑体" panose="02010609060101010101" pitchFamily="1" charset="-122"/>
            </a:endParaRPr>
          </a:p>
          <a:p>
            <a:pPr marL="0" indent="0">
              <a:buNone/>
            </a:pPr>
            <a:endParaRPr lang="zh-CN" altLang="en-US" dirty="0">
              <a:solidFill>
                <a:srgbClr val="000066"/>
              </a:solidFill>
              <a:latin typeface="黑体" panose="02010609060101010101" pitchFamily="1" charset="-122"/>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pic>
        <p:nvPicPr>
          <p:cNvPr id="3" name="图片 2"/>
          <p:cNvPicPr>
            <a:picLocks noChangeAspect="1"/>
          </p:cNvPicPr>
          <p:nvPr/>
        </p:nvPicPr>
        <p:blipFill>
          <a:blip r:embed="rId1"/>
          <a:stretch>
            <a:fillRect/>
          </a:stretch>
        </p:blipFill>
        <p:spPr>
          <a:xfrm>
            <a:off x="638810" y="4055745"/>
            <a:ext cx="8055610" cy="19132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4" name="文本框 3"/>
          <p:cNvSpPr txBox="1"/>
          <p:nvPr/>
        </p:nvSpPr>
        <p:spPr>
          <a:xfrm>
            <a:off x="69215" y="28575"/>
            <a:ext cx="8467090" cy="2061210"/>
          </a:xfrm>
          <a:prstGeom prst="rect">
            <a:avLst/>
          </a:prstGeom>
          <a:noFill/>
        </p:spPr>
        <p:txBody>
          <a:bodyPr wrap="square" rtlCol="0">
            <a:spAutoFit/>
          </a:bodyPr>
          <a:p>
            <a:pPr algn="l"/>
            <a:r>
              <a:rPr lang="en-US" altLang="zh-CN" sz="3200" b="0">
                <a:solidFill>
                  <a:srgbClr val="000000"/>
                </a:solidFill>
                <a:latin typeface="微软雅黑" panose="020B0503020204020204" charset="-122"/>
                <a:ea typeface="微软雅黑" panose="020B0503020204020204" charset="-122"/>
                <a:cs typeface="Calibri" charset="0"/>
                <a:sym typeface="+mn-ea"/>
              </a:rPr>
              <a:t>2</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、网络安全（</a:t>
            </a:r>
            <a:r>
              <a:rPr lang="en-US" altLang="zh-CN" sz="3200" b="0">
                <a:solidFill>
                  <a:srgbClr val="000000"/>
                </a:solidFill>
                <a:latin typeface="微软雅黑" panose="020B0503020204020204" charset="-122"/>
                <a:ea typeface="微软雅黑" panose="020B0503020204020204" charset="-122"/>
                <a:cs typeface="Calibri" charset="0"/>
                <a:sym typeface="+mn-ea"/>
              </a:rPr>
              <a:t>Cybersecurity</a:t>
            </a:r>
            <a:r>
              <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rPr>
              <a:t>）</a:t>
            </a:r>
            <a:endPar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pPr algn="l"/>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sym typeface="+mn-ea"/>
              </a:rPr>
              <a:t>为保护计算机网络、系统或存储的电子信息而采取的措施，以防止未经授权的访问或企图访问的行为。</a:t>
            </a:r>
            <a:endParaRPr lang="zh-CN" altLang="en-US" sz="3200" b="0">
              <a:solidFill>
                <a:srgbClr val="000000"/>
              </a:solid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818515" y="150495"/>
            <a:ext cx="7677785" cy="5908040"/>
          </a:xfrm>
          <a:prstGeom prst="rect">
            <a:avLst/>
          </a:prstGeom>
          <a:noFill/>
        </p:spPr>
        <p:txBody>
          <a:bodyPr wrap="square" rtlCol="0" anchor="t">
            <a:spAutoFit/>
          </a:bodyPr>
          <a:p>
            <a:pPr algn="l"/>
            <a:endParaRPr lang="zh-CN" altLang="en-US" b="0">
              <a:solidFill>
                <a:srgbClr val="FFFF00"/>
              </a:solidFill>
              <a:latin typeface="微软雅黑" panose="020B0503020204020204" charset="-122"/>
              <a:ea typeface="微软雅黑" panose="020B0503020204020204" charset="-122"/>
              <a:cs typeface="宋体" panose="02010600030101010101" pitchFamily="2" charset="-122"/>
              <a:sym typeface="+mn-ea"/>
            </a:endParaRPr>
          </a:p>
          <a:p>
            <a:pPr algn="l"/>
            <a:r>
              <a:rPr lang="zh-CN" altLang="en-US" sz="3600" b="0">
                <a:solidFill>
                  <a:srgbClr val="000000"/>
                </a:solidFill>
                <a:latin typeface="微软雅黑" panose="020B0503020204020204" charset="-122"/>
                <a:ea typeface="微软雅黑" panose="020B0503020204020204" charset="-122"/>
                <a:cs typeface="Calibri" charset="0"/>
                <a:sym typeface="+mn-ea"/>
              </a:rPr>
              <a:t>● </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包括防止恶意损毁，未经授权使用或利用电子信息和通信系统以及其中保存的信息，以确保</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保密性</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完整性</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和</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可用性</a:t>
            </a:r>
            <a:r>
              <a:rPr lang="en-US" altLang="zh-CN" sz="3600" b="0">
                <a:solidFill>
                  <a:srgbClr val="000000"/>
                </a:solidFill>
                <a:latin typeface="微软雅黑" panose="020B0503020204020204" charset="-122"/>
                <a:ea typeface="微软雅黑" panose="020B0503020204020204" charset="-122"/>
                <a:cs typeface="Calibri" charset="0"/>
                <a:sym typeface="+mn-ea"/>
              </a:rPr>
              <a:t>;</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并在发生恐怖袭击事件或自然灾害后恢复电子信息和通信系统。</a:t>
            </a:r>
            <a:endPar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pPr algn="l"/>
            <a:r>
              <a:rPr lang="zh-CN" altLang="en-US" sz="3600" b="0">
                <a:solidFill>
                  <a:srgbClr val="000000"/>
                </a:solidFill>
                <a:latin typeface="微软雅黑" panose="020B0503020204020204" charset="-122"/>
                <a:ea typeface="微软雅黑" panose="020B0503020204020204" charset="-122"/>
                <a:cs typeface="Calibri" charset="0"/>
                <a:sym typeface="+mn-ea"/>
              </a:rPr>
              <a:t>● </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对网络、系统和数据的可用性、保密性、完整性、</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认证性</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及</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不可否认性</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的保护、防护和维护之能力。</a:t>
            </a:r>
            <a:endPar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endParaRPr>
          </a:p>
          <a:p>
            <a:pPr algn="l"/>
            <a:r>
              <a:rPr lang="zh-CN" altLang="en-US" sz="3600" b="0">
                <a:solidFill>
                  <a:srgbClr val="000000"/>
                </a:solidFill>
                <a:latin typeface="微软雅黑" panose="020B0503020204020204" charset="-122"/>
                <a:ea typeface="微软雅黑" panose="020B0503020204020204" charset="-122"/>
                <a:cs typeface="Calibri" charset="0"/>
                <a:sym typeface="+mn-ea"/>
              </a:rPr>
              <a:t>● </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保护或保卫网络空间免于遭受</a:t>
            </a:r>
            <a:r>
              <a:rPr lang="zh-CN" altLang="en-US" sz="3600" b="0">
                <a:solidFill>
                  <a:srgbClr val="FFFF00"/>
                </a:solidFill>
                <a:latin typeface="微软雅黑" panose="020B0503020204020204" charset="-122"/>
                <a:ea typeface="微软雅黑" panose="020B0503020204020204" charset="-122"/>
                <a:cs typeface="宋体" panose="02010600030101010101" pitchFamily="2" charset="-122"/>
                <a:sym typeface="+mn-ea"/>
              </a:rPr>
              <a:t>网络攻击</a:t>
            </a:r>
            <a:r>
              <a:rPr lang="en-US" altLang="zh-CN" sz="3600" b="0">
                <a:solidFill>
                  <a:srgbClr val="FFFF00"/>
                </a:solidFill>
                <a:latin typeface="微软雅黑" panose="020B0503020204020204" charset="-122"/>
                <a:ea typeface="微软雅黑" panose="020B0503020204020204" charset="-122"/>
                <a:cs typeface="宋体" panose="02010600030101010101" pitchFamily="2" charset="-122"/>
                <a:sym typeface="+mn-ea"/>
              </a:rPr>
              <a:t>(</a:t>
            </a:r>
            <a:r>
              <a:rPr lang="zh-CN" altLang="zh-CN" sz="3600" b="0">
                <a:solidFill>
                  <a:srgbClr val="FFFF00"/>
                </a:solidFill>
                <a:latin typeface="微软雅黑" panose="020B0503020204020204" charset="-122"/>
                <a:ea typeface="微软雅黑" panose="020B0503020204020204" charset="-122"/>
                <a:cs typeface="宋体" panose="02010600030101010101" pitchFamily="2" charset="-122"/>
                <a:sym typeface="+mn-ea"/>
              </a:rPr>
              <a:t>可控性）</a:t>
            </a:r>
            <a:r>
              <a:rPr lang="zh-CN" altLang="en-US" sz="3600" b="0">
                <a:solidFill>
                  <a:srgbClr val="000000"/>
                </a:solidFill>
                <a:latin typeface="微软雅黑" panose="020B0503020204020204" charset="-122"/>
                <a:ea typeface="微软雅黑" panose="020B0503020204020204" charset="-122"/>
                <a:cs typeface="宋体" panose="02010600030101010101" pitchFamily="2" charset="-122"/>
                <a:sym typeface="+mn-ea"/>
              </a:rPr>
              <a:t>的能力。</a:t>
            </a:r>
            <a:endParaRPr lang="zh-CN" altLang="en-US" sz="3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pic>
        <p:nvPicPr>
          <p:cNvPr id="15" name="图片 6" descr="IMG_260"/>
          <p:cNvPicPr>
            <a:picLocks noChangeAspect="1"/>
          </p:cNvPicPr>
          <p:nvPr/>
        </p:nvPicPr>
        <p:blipFill>
          <a:blip r:embed="rId1"/>
          <a:stretch>
            <a:fillRect/>
          </a:stretch>
        </p:blipFill>
        <p:spPr>
          <a:xfrm>
            <a:off x="732790" y="715645"/>
            <a:ext cx="7729855" cy="552894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887095" y="220980"/>
            <a:ext cx="7379970" cy="5020310"/>
          </a:xfrm>
          <a:prstGeom prst="rect">
            <a:avLst/>
          </a:prstGeom>
          <a:noFill/>
          <a:ln w="9525">
            <a:noFill/>
          </a:ln>
        </p:spPr>
        <p:txBody>
          <a:bodyPr wrap="square">
            <a:spAutoFit/>
          </a:bodyPr>
          <a:p>
            <a:r>
              <a:rPr lang="zh-CN" altLang="en-US" sz="5400" baseline="-25000">
                <a:solidFill>
                  <a:srgbClr val="C00000"/>
                </a:solidFill>
                <a:latin typeface="微软雅黑" panose="020B0503020204020204" charset="-122"/>
                <a:ea typeface="微软雅黑" panose="020B0503020204020204" charset="-122"/>
                <a:cs typeface="宋体" panose="02010600030101010101" pitchFamily="2" charset="-122"/>
              </a:rPr>
              <a:t>第五空间</a:t>
            </a:r>
            <a:endParaRPr lang="zh-CN" altLang="en-US" sz="5400" baseline="-25000">
              <a:solidFill>
                <a:srgbClr val="C00000"/>
              </a:solidFill>
              <a:latin typeface="微软雅黑" panose="020B0503020204020204" charset="-122"/>
              <a:ea typeface="微软雅黑" panose="020B0503020204020204" charset="-122"/>
              <a:cs typeface="宋体" panose="02010600030101010101" pitchFamily="2" charset="-122"/>
            </a:endParaRPr>
          </a:p>
          <a:p>
            <a:endParaRPr lang="zh-CN" altLang="en-US" sz="5400" b="0" baseline="-25000">
              <a:solidFill>
                <a:srgbClr val="C00000"/>
              </a:solidFill>
              <a:latin typeface="微软雅黑" panose="020B0503020204020204" charset="-122"/>
              <a:ea typeface="微软雅黑" panose="020B0503020204020204" charset="-122"/>
              <a:cs typeface="宋体" panose="02010600030101010101" pitchFamily="2" charset="-122"/>
            </a:endParaRPr>
          </a:p>
          <a:p>
            <a:endParaRPr lang="zh-CN" altLang="en-US" sz="3600" b="0" baseline="-25000">
              <a:solidFill>
                <a:srgbClr val="333333"/>
              </a:solidFill>
              <a:latin typeface="微软雅黑" panose="020B0503020204020204" charset="-122"/>
              <a:ea typeface="微软雅黑" panose="020B0503020204020204" charset="-122"/>
              <a:cs typeface="宋体" panose="02010600030101010101" pitchFamily="2" charset="-122"/>
            </a:endParaRPr>
          </a:p>
          <a:p>
            <a:endParaRPr lang="zh-CN" altLang="en-US" sz="3600" b="0" baseline="-25000">
              <a:solidFill>
                <a:srgbClr val="333333"/>
              </a:solidFill>
              <a:latin typeface="微软雅黑" panose="020B0503020204020204" charset="-122"/>
              <a:ea typeface="微软雅黑" panose="020B0503020204020204" charset="-122"/>
              <a:cs typeface="宋体" panose="02010600030101010101" pitchFamily="2" charset="-122"/>
            </a:endParaRPr>
          </a:p>
          <a:p>
            <a:endParaRPr lang="zh-CN" altLang="en-US" sz="3600" b="0" baseline="-25000">
              <a:solidFill>
                <a:srgbClr val="333333"/>
              </a:solidFill>
              <a:latin typeface="微软雅黑" panose="020B0503020204020204" charset="-122"/>
              <a:ea typeface="微软雅黑" panose="020B0503020204020204" charset="-122"/>
              <a:cs typeface="宋体" panose="02010600030101010101" pitchFamily="2" charset="-122"/>
            </a:endParaRPr>
          </a:p>
          <a:p>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“大数据时代，所行所思、消费习惯、行程安排、关系网络，数字巨头比你更了解你自己。网络空间成为继</a:t>
            </a:r>
            <a:r>
              <a:rPr lang="zh-CN" altLang="en-US" sz="3600" b="0">
                <a:solidFill>
                  <a:srgbClr val="C00000"/>
                </a:solidFill>
                <a:latin typeface="微软雅黑" panose="020B0503020204020204" charset="-122"/>
                <a:ea typeface="微软雅黑" panose="020B0503020204020204" charset="-122"/>
                <a:cs typeface="微软雅黑" panose="020B0503020204020204" charset="-122"/>
              </a:rPr>
              <a:t>陆地</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C00000"/>
                </a:solidFill>
                <a:latin typeface="微软雅黑" panose="020B0503020204020204" charset="-122"/>
                <a:ea typeface="微软雅黑" panose="020B0503020204020204" charset="-122"/>
                <a:cs typeface="微软雅黑" panose="020B0503020204020204" charset="-122"/>
              </a:rPr>
              <a:t>海洋</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C00000"/>
                </a:solidFill>
                <a:latin typeface="微软雅黑" panose="020B0503020204020204" charset="-122"/>
                <a:ea typeface="微软雅黑" panose="020B0503020204020204" charset="-122"/>
                <a:cs typeface="微软雅黑" panose="020B0503020204020204" charset="-122"/>
              </a:rPr>
              <a:t>天空</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C00000"/>
                </a:solidFill>
                <a:latin typeface="微软雅黑" panose="020B0503020204020204" charset="-122"/>
                <a:ea typeface="微软雅黑" panose="020B0503020204020204" charset="-122"/>
                <a:cs typeface="微软雅黑" panose="020B0503020204020204" charset="-122"/>
              </a:rPr>
              <a:t>外空</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之外的第五空间。”</a:t>
            </a:r>
            <a:endParaRPr lang="zh-CN" altLang="en-US" sz="3600">
              <a:latin typeface="微软雅黑" panose="020B0503020204020204" charset="-122"/>
              <a:ea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743585" y="-2540"/>
            <a:ext cx="8305165" cy="5015865"/>
          </a:xfrm>
          <a:prstGeom prst="rect">
            <a:avLst/>
          </a:prstGeom>
          <a:noFill/>
          <a:ln w="9525">
            <a:noFill/>
          </a:ln>
        </p:spPr>
        <p:txBody>
          <a:bodyPr wrap="square">
            <a:spAutoFit/>
          </a:bodyPr>
          <a:p>
            <a:pPr indent="177800"/>
            <a:r>
              <a:rPr lang="en-US" altLang="zh-CN" sz="3200" b="0">
                <a:solidFill>
                  <a:srgbClr val="FFFF00"/>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第五空间</a:t>
            </a:r>
            <a:r>
              <a:rPr lang="en-US" altLang="zh-CN" sz="3200" b="0">
                <a:solidFill>
                  <a:srgbClr val="FFFF00"/>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是网络安全大型专题片</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，在中央网信办网络安全协调局、上海市网信办的联合指导下，由上海广播电视台融媒体中心制作。这是国内第一部聚焦网络安全的电视新闻专题片，该专题片分为三集，分别是</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透明的时代</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隐秘的威胁</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和</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真实的较量</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，对应个人、社会、国家三个维度，呈现一份震撼的网络安全调查报告。</a:t>
            </a:r>
            <a:endParaRPr lang="zh-CN" altLang="en-US" sz="3200" b="0">
              <a:solidFill>
                <a:srgbClr val="333333"/>
              </a:solidFill>
              <a:latin typeface="微软雅黑" panose="020B0503020204020204" charset="-122"/>
              <a:ea typeface="微软雅黑" panose="020B0503020204020204" charset="-122"/>
              <a:cs typeface="宋体" panose="02010600030101010101" pitchFamily="2" charset="-122"/>
            </a:endParaRPr>
          </a:p>
          <a:p>
            <a:pPr indent="177800"/>
            <a:r>
              <a:rPr lang="en-US" altLang="zh-CN" sz="3200" b="0">
                <a:solidFill>
                  <a:srgbClr val="FFFF00"/>
                </a:solidFill>
                <a:latin typeface="微软雅黑" panose="020B0503020204020204" charset="-122"/>
                <a:ea typeface="微软雅黑" panose="020B0503020204020204" charset="-122"/>
                <a:cs typeface="Arial" panose="020B0604020202020204" pitchFamily="34" charset="0"/>
              </a:rPr>
              <a:t>2017</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年</a:t>
            </a:r>
            <a:r>
              <a:rPr lang="en-US" altLang="zh-CN" sz="3200" b="0">
                <a:solidFill>
                  <a:srgbClr val="FFFF00"/>
                </a:solidFill>
                <a:latin typeface="微软雅黑" panose="020B0503020204020204" charset="-122"/>
                <a:ea typeface="微软雅黑" panose="020B0503020204020204" charset="-122"/>
                <a:cs typeface="Arial" panose="020B0604020202020204" pitchFamily="34" charset="0"/>
              </a:rPr>
              <a:t>9</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月</a:t>
            </a:r>
            <a:r>
              <a:rPr lang="en-US" altLang="zh-CN" sz="3200" b="0">
                <a:solidFill>
                  <a:srgbClr val="FFFF00"/>
                </a:solidFill>
                <a:latin typeface="微软雅黑" panose="020B0503020204020204" charset="-122"/>
                <a:ea typeface="微软雅黑" panose="020B0503020204020204" charset="-122"/>
                <a:cs typeface="Arial" panose="020B0604020202020204" pitchFamily="34" charset="0"/>
              </a:rPr>
              <a:t>15</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日开播</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a:t>
            </a:r>
            <a:endParaRPr lang="zh-CN" altLang="en-US" sz="3200">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765810" y="287020"/>
            <a:ext cx="7854315" cy="5507990"/>
          </a:xfrm>
          <a:prstGeom prst="rect">
            <a:avLst/>
          </a:prstGeom>
          <a:noFill/>
          <a:ln w="9525">
            <a:noFill/>
          </a:ln>
        </p:spPr>
        <p:txBody>
          <a:bodyPr wrap="square">
            <a:spAutoFit/>
          </a:bodyPr>
          <a:p>
            <a:pPr indent="266700"/>
            <a:r>
              <a:rPr lang="zh-CN" altLang="en-US" sz="3200">
                <a:solidFill>
                  <a:srgbClr val="FFFF00"/>
                </a:solidFill>
                <a:latin typeface="微软雅黑" panose="020B0503020204020204" charset="-122"/>
                <a:ea typeface="微软雅黑" panose="020B0503020204020204" charset="-122"/>
                <a:cs typeface="微软雅黑" panose="020B0503020204020204" charset="-122"/>
              </a:rPr>
              <a:t>第</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1</a:t>
            </a:r>
            <a:r>
              <a:rPr lang="zh-CN" altLang="en-US" sz="3200">
                <a:solidFill>
                  <a:srgbClr val="FFFF00"/>
                </a:solidFill>
                <a:latin typeface="微软雅黑" panose="020B0503020204020204" charset="-122"/>
                <a:ea typeface="微软雅黑" panose="020B0503020204020204" charset="-122"/>
                <a:cs typeface="微软雅黑" panose="020B0503020204020204" charset="-122"/>
              </a:rPr>
              <a:t>集</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a:t>
            </a:r>
            <a:r>
              <a:rPr lang="zh-CN" altLang="en-US" sz="3200">
                <a:solidFill>
                  <a:srgbClr val="FFFF00"/>
                </a:solidFill>
                <a:latin typeface="微软雅黑" panose="020B0503020204020204" charset="-122"/>
                <a:ea typeface="微软雅黑" panose="020B0503020204020204" charset="-122"/>
                <a:cs typeface="微软雅黑" panose="020B0503020204020204" charset="-122"/>
              </a:rPr>
              <a:t>透明的时代</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a:t>
            </a:r>
            <a:endParaRPr lang="en-US" altLang="zh-CN" sz="3200">
              <a:solidFill>
                <a:srgbClr val="FFFF00"/>
              </a:solidFill>
              <a:latin typeface="微软雅黑" panose="020B0503020204020204" charset="-122"/>
              <a:ea typeface="微软雅黑" panose="020B0503020204020204" charset="-122"/>
              <a:cs typeface="微软雅黑" panose="020B0503020204020204" charset="-122"/>
            </a:endParaRPr>
          </a:p>
          <a:p>
            <a:pPr indent="266700"/>
            <a:endParaRPr lang="en-US" altLang="zh-CN" sz="3200" b="0">
              <a:solidFill>
                <a:srgbClr val="333333"/>
              </a:solidFill>
              <a:latin typeface="微软雅黑" panose="020B0503020204020204" charset="-122"/>
              <a:ea typeface="微软雅黑" panose="020B0503020204020204" charset="-122"/>
              <a:cs typeface="宋体" panose="02010600030101010101" pitchFamily="2" charset="-122"/>
            </a:endParaRPr>
          </a:p>
          <a:p>
            <a:pPr indent="266700"/>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　　网络时代，数据可以轻易给每个人“画像”。我们存活于真实世界，同时也映射到虚拟的第五空间。围绕个人信息安全，专题片从个人</a:t>
            </a:r>
            <a:r>
              <a:rPr lang="zh-CN" altLang="en-US" sz="3200" b="0">
                <a:solidFill>
                  <a:srgbClr val="FF0000"/>
                </a:solidFill>
                <a:latin typeface="微软雅黑" panose="020B0503020204020204" charset="-122"/>
                <a:ea typeface="微软雅黑" panose="020B0503020204020204" charset="-122"/>
                <a:cs typeface="宋体" panose="02010600030101010101" pitchFamily="2" charset="-122"/>
              </a:rPr>
              <a:t>移动支付</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FF0000"/>
                </a:solidFill>
                <a:latin typeface="微软雅黑" panose="020B0503020204020204" charset="-122"/>
                <a:ea typeface="微软雅黑" panose="020B0503020204020204" charset="-122"/>
                <a:cs typeface="宋体" panose="02010600030101010101" pitchFamily="2" charset="-122"/>
              </a:rPr>
              <a:t>个人金融活动</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a:t>
            </a:r>
            <a:r>
              <a:rPr lang="zh-CN" altLang="en-US" sz="3200" b="0">
                <a:solidFill>
                  <a:srgbClr val="FF0000"/>
                </a:solidFill>
                <a:latin typeface="微软雅黑" panose="020B0503020204020204" charset="-122"/>
                <a:ea typeface="微软雅黑" panose="020B0503020204020204" charset="-122"/>
                <a:cs typeface="宋体" panose="02010600030101010101" pitchFamily="2" charset="-122"/>
              </a:rPr>
              <a:t>隐私权</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等多个方面呈现我们在信息社会中的生活。一言以概之：便利和威胁，就像双生子。网络带来的便利就像一把双刃剑，每享受一种便利其实也意味着个人行为的风险又增加一分。</a:t>
            </a:r>
            <a:endParaRPr lang="zh-CN" altLang="en-US" sz="3200">
              <a:latin typeface="微软雅黑" panose="020B0503020204020204" charset="-122"/>
              <a:ea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116840" y="123190"/>
            <a:ext cx="9018905" cy="6000750"/>
          </a:xfrm>
          <a:prstGeom prst="rect">
            <a:avLst/>
          </a:prstGeom>
          <a:noFill/>
          <a:ln w="9525">
            <a:noFill/>
          </a:ln>
        </p:spPr>
        <p:txBody>
          <a:bodyPr wrap="square">
            <a:spAutoFit/>
          </a:bodyPr>
          <a:p>
            <a:pPr indent="266700"/>
            <a:r>
              <a:rPr lang="zh-CN" altLang="en-US" sz="3200">
                <a:solidFill>
                  <a:srgbClr val="FFFF00"/>
                </a:solidFill>
                <a:latin typeface="微软雅黑" panose="020B0503020204020204" charset="-122"/>
                <a:ea typeface="微软雅黑" panose="020B0503020204020204" charset="-122"/>
                <a:cs typeface="微软雅黑" panose="020B0503020204020204" charset="-122"/>
              </a:rPr>
              <a:t>第</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2</a:t>
            </a:r>
            <a:r>
              <a:rPr lang="zh-CN" altLang="en-US" sz="3200">
                <a:solidFill>
                  <a:srgbClr val="FFFF00"/>
                </a:solidFill>
                <a:latin typeface="微软雅黑" panose="020B0503020204020204" charset="-122"/>
                <a:ea typeface="微软雅黑" panose="020B0503020204020204" charset="-122"/>
                <a:cs typeface="微软雅黑" panose="020B0503020204020204" charset="-122"/>
              </a:rPr>
              <a:t>集</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a:t>
            </a:r>
            <a:r>
              <a:rPr lang="zh-CN" altLang="en-US" sz="3200">
                <a:solidFill>
                  <a:srgbClr val="FFFF00"/>
                </a:solidFill>
                <a:latin typeface="微软雅黑" panose="020B0503020204020204" charset="-122"/>
                <a:ea typeface="微软雅黑" panose="020B0503020204020204" charset="-122"/>
                <a:cs typeface="微软雅黑" panose="020B0503020204020204" charset="-122"/>
              </a:rPr>
              <a:t>隐秘的威胁</a:t>
            </a:r>
            <a:r>
              <a:rPr lang="en-US" altLang="zh-CN" sz="3200">
                <a:solidFill>
                  <a:srgbClr val="FFFF00"/>
                </a:solidFill>
                <a:latin typeface="微软雅黑" panose="020B0503020204020204" charset="-122"/>
                <a:ea typeface="微软雅黑" panose="020B0503020204020204" charset="-122"/>
                <a:cs typeface="微软雅黑" panose="020B0503020204020204" charset="-122"/>
              </a:rPr>
              <a:t>》</a:t>
            </a:r>
            <a:endParaRPr lang="en-US" altLang="zh-CN" sz="3200">
              <a:solidFill>
                <a:srgbClr val="FFFF00"/>
              </a:solidFill>
              <a:latin typeface="微软雅黑" panose="020B0503020204020204" charset="-122"/>
              <a:ea typeface="微软雅黑" panose="020B0503020204020204" charset="-122"/>
              <a:cs typeface="微软雅黑" panose="020B0503020204020204" charset="-122"/>
            </a:endParaRPr>
          </a:p>
          <a:p>
            <a:pPr indent="266700"/>
            <a:endParaRPr lang="en-US" altLang="zh-CN" sz="3200" b="0">
              <a:solidFill>
                <a:srgbClr val="333333"/>
              </a:solidFill>
              <a:latin typeface="微软雅黑" panose="020B0503020204020204" charset="-122"/>
              <a:ea typeface="微软雅黑" panose="020B0503020204020204" charset="-122"/>
              <a:cs typeface="宋体" panose="02010600030101010101" pitchFamily="2" charset="-122"/>
            </a:endParaRPr>
          </a:p>
          <a:p>
            <a:pPr indent="266700"/>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　　这是一个超越人类过往经验的新世界，</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wannacry</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病毒席卷全球；比特币价格水涨船高，涉嫌金融犯罪危及社会经济秩序。与此同时，恐怖组织在互联网大打心理战；来自俄罗斯的蓝鲸游戏也运用互联网引诱青少年自杀自残；涉黄直播扭曲人的心理和价值观，对个人生活方式产生负面影响，进而影响到社会的秩序。这些隐秘的威胁，要如何甄别、如何防御？ 中国方案正在构建，为全球治理提供中国智慧、中国方案和中国信心。</a:t>
            </a:r>
            <a:endParaRPr lang="zh-CN" altLang="en-US" sz="3200">
              <a:latin typeface="微软雅黑" panose="020B0503020204020204" charset="-122"/>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194310" y="168275"/>
            <a:ext cx="9096375" cy="5692775"/>
          </a:xfrm>
          <a:prstGeom prst="rect">
            <a:avLst/>
          </a:prstGeom>
          <a:noFill/>
          <a:ln w="9525">
            <a:noFill/>
          </a:ln>
        </p:spPr>
        <p:txBody>
          <a:bodyPr wrap="square">
            <a:spAutoFit/>
          </a:bodyPr>
          <a:p>
            <a:pPr indent="266700"/>
            <a:r>
              <a:rPr lang="zh-CN" altLang="en-US" sz="3600">
                <a:solidFill>
                  <a:srgbClr val="FFFF00"/>
                </a:solidFill>
                <a:latin typeface="微软雅黑" panose="020B0503020204020204" charset="-122"/>
                <a:ea typeface="微软雅黑" panose="020B0503020204020204" charset="-122"/>
                <a:cs typeface="微软雅黑" panose="020B0503020204020204" charset="-122"/>
              </a:rPr>
              <a:t>第</a:t>
            </a:r>
            <a:r>
              <a:rPr lang="en-US" altLang="zh-CN" sz="3600">
                <a:solidFill>
                  <a:srgbClr val="FFFF00"/>
                </a:solidFill>
                <a:latin typeface="微软雅黑" panose="020B0503020204020204" charset="-122"/>
                <a:ea typeface="微软雅黑" panose="020B0503020204020204" charset="-122"/>
                <a:cs typeface="微软雅黑" panose="020B0503020204020204" charset="-122"/>
              </a:rPr>
              <a:t>3</a:t>
            </a:r>
            <a:r>
              <a:rPr lang="zh-CN" altLang="en-US" sz="3600">
                <a:solidFill>
                  <a:srgbClr val="FFFF00"/>
                </a:solidFill>
                <a:latin typeface="微软雅黑" panose="020B0503020204020204" charset="-122"/>
                <a:ea typeface="微软雅黑" panose="020B0503020204020204" charset="-122"/>
                <a:cs typeface="微软雅黑" panose="020B0503020204020204" charset="-122"/>
              </a:rPr>
              <a:t>集</a:t>
            </a:r>
            <a:r>
              <a:rPr lang="en-US" altLang="zh-CN" sz="3600">
                <a:solidFill>
                  <a:srgbClr val="FFFF00"/>
                </a:solidFill>
                <a:latin typeface="微软雅黑" panose="020B0503020204020204" charset="-122"/>
                <a:ea typeface="微软雅黑" panose="020B0503020204020204" charset="-122"/>
                <a:cs typeface="微软雅黑" panose="020B0503020204020204" charset="-122"/>
              </a:rPr>
              <a:t>《</a:t>
            </a:r>
            <a:r>
              <a:rPr lang="zh-CN" altLang="en-US" sz="3600">
                <a:solidFill>
                  <a:srgbClr val="FFFF00"/>
                </a:solidFill>
                <a:latin typeface="微软雅黑" panose="020B0503020204020204" charset="-122"/>
                <a:ea typeface="微软雅黑" panose="020B0503020204020204" charset="-122"/>
                <a:cs typeface="微软雅黑" panose="020B0503020204020204" charset="-122"/>
              </a:rPr>
              <a:t>真实的较量</a:t>
            </a:r>
            <a:r>
              <a:rPr lang="en-US" altLang="zh-CN" sz="3600">
                <a:solidFill>
                  <a:srgbClr val="FFFF00"/>
                </a:solidFill>
                <a:latin typeface="微软雅黑" panose="020B0503020204020204" charset="-122"/>
                <a:ea typeface="微软雅黑" panose="020B0503020204020204" charset="-122"/>
                <a:cs typeface="微软雅黑" panose="020B0503020204020204" charset="-122"/>
              </a:rPr>
              <a:t>》</a:t>
            </a:r>
            <a:endParaRPr lang="en-US" altLang="zh-CN" sz="3600">
              <a:solidFill>
                <a:srgbClr val="FFFF00"/>
              </a:solidFill>
              <a:latin typeface="微软雅黑" panose="020B0503020204020204" charset="-122"/>
              <a:ea typeface="微软雅黑" panose="020B0503020204020204" charset="-122"/>
              <a:cs typeface="微软雅黑" panose="020B0503020204020204" charset="-122"/>
            </a:endParaRPr>
          </a:p>
          <a:p>
            <a:pPr indent="266700"/>
            <a:endParaRPr lang="en-US" altLang="zh-CN" sz="3600" b="0">
              <a:solidFill>
                <a:srgbClr val="333333"/>
              </a:solidFill>
              <a:latin typeface="微软雅黑" panose="020B0503020204020204" charset="-122"/>
              <a:ea typeface="微软雅黑" panose="020B0503020204020204" charset="-122"/>
              <a:cs typeface="宋体" panose="02010600030101010101" pitchFamily="2" charset="-122"/>
            </a:endParaRPr>
          </a:p>
          <a:p>
            <a:pPr indent="266700"/>
            <a:r>
              <a:rPr lang="zh-CN" altLang="en-US" sz="3600" b="0">
                <a:solidFill>
                  <a:srgbClr val="333333"/>
                </a:solidFill>
                <a:latin typeface="微软雅黑" panose="020B0503020204020204" charset="-122"/>
                <a:ea typeface="微软雅黑" panose="020B0503020204020204" charset="-122"/>
                <a:cs typeface="宋体" panose="02010600030101010101" pitchFamily="2" charset="-122"/>
              </a:rPr>
              <a:t>　　</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2014</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年</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3</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月，中国某海事机构一台办公电脑出现异常：运行缓慢，</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CPU</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、内存占用率极高，原因不明。这不是一个普通的病毒，</a:t>
            </a:r>
            <a:r>
              <a:rPr lang="zh-CN" altLang="en-US" sz="3200" b="0">
                <a:solidFill>
                  <a:srgbClr val="FFFF00"/>
                </a:solidFill>
                <a:latin typeface="微软雅黑" panose="020B0503020204020204" charset="-122"/>
                <a:ea typeface="微软雅黑" panose="020B0503020204020204" charset="-122"/>
                <a:cs typeface="宋体" panose="02010600030101010101" pitchFamily="2" charset="-122"/>
              </a:rPr>
              <a:t>它以窃密为目的，意图盗取国家机密。</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在网络攻击的过程中，黑客至少使用了</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4</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套不同类型的病毒代码，注册了</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70</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个以上的域名，服务器遍布全球</a:t>
            </a:r>
            <a:r>
              <a:rPr lang="en-US" altLang="zh-CN" sz="3200" b="0">
                <a:solidFill>
                  <a:srgbClr val="333333"/>
                </a:solidFill>
                <a:latin typeface="微软雅黑" panose="020B0503020204020204" charset="-122"/>
                <a:ea typeface="微软雅黑" panose="020B0503020204020204" charset="-122"/>
                <a:cs typeface="宋体" panose="02010600030101010101" pitchFamily="2" charset="-122"/>
              </a:rPr>
              <a:t>13</a:t>
            </a:r>
            <a:r>
              <a:rPr lang="zh-CN" altLang="en-US" sz="3200" b="0">
                <a:solidFill>
                  <a:srgbClr val="333333"/>
                </a:solidFill>
                <a:latin typeface="微软雅黑" panose="020B0503020204020204" charset="-122"/>
                <a:ea typeface="微软雅黑" panose="020B0503020204020204" charset="-122"/>
                <a:cs typeface="宋体" panose="02010600030101010101" pitchFamily="2" charset="-122"/>
              </a:rPr>
              <a:t>个国家。该黑客组织被命名为“海莲花”。迄今为止，海莲花组织的黑客攻击还在继续。由于我国及时防御，部署得当，才避免了大规模网络安全事件的发生。</a:t>
            </a:r>
            <a:endParaRPr lang="zh-CN" altLang="en-US" sz="3200">
              <a:latin typeface="微软雅黑" panose="020B0503020204020204" charset="-122"/>
              <a:ea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605790" y="1305560"/>
            <a:ext cx="7668260" cy="3815080"/>
          </a:xfrm>
          <a:prstGeom prst="rect">
            <a:avLst/>
          </a:prstGeom>
          <a:noFill/>
        </p:spPr>
        <p:txBody>
          <a:bodyPr wrap="square" rtlCol="0" anchor="t">
            <a:spAutoFit/>
          </a:bodyPr>
          <a:p>
            <a:pPr indent="266700"/>
            <a:endParaRPr lang="zh-CN" altLang="en-US" b="0">
              <a:solidFill>
                <a:srgbClr val="222222"/>
              </a:solidFill>
              <a:latin typeface="微软雅黑" panose="020B0503020204020204" charset="-122"/>
              <a:ea typeface="微软雅黑" panose="020B0503020204020204" charset="-122"/>
              <a:cs typeface="微软雅黑" panose="020B0503020204020204" charset="-122"/>
              <a:sym typeface="+mn-ea"/>
            </a:endParaRPr>
          </a:p>
          <a:p>
            <a:pPr indent="266700"/>
            <a:r>
              <a:rPr lang="zh-CN" altLang="en-US" sz="3200" b="0">
                <a:solidFill>
                  <a:srgbClr val="222222"/>
                </a:solidFill>
                <a:latin typeface="微软雅黑" panose="020B0503020204020204" charset="-122"/>
                <a:ea typeface="微软雅黑" panose="020B0503020204020204" charset="-122"/>
                <a:cs typeface="微软雅黑" panose="020B0503020204020204" charset="-122"/>
                <a:sym typeface="+mn-ea"/>
              </a:rPr>
              <a:t>“</a:t>
            </a:r>
            <a:r>
              <a:rPr lang="zh-CN" altLang="en-US" sz="3200" b="0">
                <a:solidFill>
                  <a:srgbClr val="C00000"/>
                </a:solidFill>
                <a:latin typeface="微软雅黑" panose="020B0503020204020204" charset="-122"/>
                <a:ea typeface="微软雅黑" panose="020B0503020204020204" charset="-122"/>
                <a:cs typeface="微软雅黑" panose="020B0503020204020204" charset="-122"/>
                <a:sym typeface="+mn-ea"/>
              </a:rPr>
              <a:t>网络安全是全球性挑战，没有哪个国家能够置身事外、独善其身，维护网络安全是国际社会的共同责任。</a:t>
            </a:r>
            <a:r>
              <a:rPr lang="zh-CN" altLang="en-US" sz="3200" b="0">
                <a:solidFill>
                  <a:srgbClr val="222222"/>
                </a:solidFill>
                <a:latin typeface="微软雅黑" panose="020B0503020204020204" charset="-122"/>
                <a:ea typeface="微软雅黑" panose="020B0503020204020204" charset="-122"/>
                <a:cs typeface="微软雅黑" panose="020B0503020204020204" charset="-122"/>
                <a:sym typeface="+mn-ea"/>
              </a:rPr>
              <a:t>”习近平在第二届世界互联网大会开幕式上的呼吁，得到在场海内外专家的热烈响应。</a:t>
            </a:r>
            <a:endParaRPr lang="zh-CN" altLang="en-US" sz="3200" b="0">
              <a:solidFill>
                <a:srgbClr val="222222"/>
              </a:solidFill>
              <a:latin typeface="微软雅黑" panose="020B0503020204020204" charset="-122"/>
              <a:ea typeface="微软雅黑" panose="020B0503020204020204" charset="-122"/>
              <a:cs typeface="微软雅黑" panose="020B0503020204020204" charset="-122"/>
              <a:sym typeface="+mn-ea"/>
            </a:endParaRPr>
          </a:p>
          <a:p>
            <a:pPr indent="266700"/>
            <a:endParaRPr lang="zh-CN" altLang="en-US" sz="3200" b="0">
              <a:solidFill>
                <a:srgbClr val="222222"/>
              </a:solidFill>
              <a:latin typeface="微软雅黑" panose="020B0503020204020204" charset="-122"/>
              <a:ea typeface="微软雅黑" panose="020B0503020204020204" charset="-122"/>
              <a:cs typeface="微软雅黑" panose="020B0503020204020204" charset="-122"/>
              <a:sym typeface="+mn-ea"/>
            </a:endParaRPr>
          </a:p>
          <a:p>
            <a:pPr indent="266700"/>
            <a:endParaRPr lang="zh-CN" altLang="en-US" sz="3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3" name="文本框 2"/>
          <p:cNvSpPr txBox="1"/>
          <p:nvPr/>
        </p:nvSpPr>
        <p:spPr>
          <a:xfrm>
            <a:off x="881380" y="1458595"/>
            <a:ext cx="6454775" cy="3784600"/>
          </a:xfrm>
          <a:prstGeom prst="rect">
            <a:avLst/>
          </a:prstGeom>
          <a:noFill/>
        </p:spPr>
        <p:txBody>
          <a:bodyPr wrap="square" rtlCol="0" anchor="t">
            <a:spAutoFit/>
          </a:bodyPr>
          <a:p>
            <a:pPr indent="266700"/>
            <a:r>
              <a:rPr lang="en-US" altLang="zh-CN" sz="4800" b="0">
                <a:solidFill>
                  <a:srgbClr val="222222"/>
                </a:solidFill>
                <a:latin typeface="微软雅黑" panose="020B0503020204020204" charset="-122"/>
                <a:ea typeface="微软雅黑" panose="020B0503020204020204" charset="-122"/>
                <a:cs typeface="微软雅黑" panose="020B0503020204020204" charset="-122"/>
                <a:sym typeface="+mn-ea"/>
              </a:rPr>
              <a:t>2016</a:t>
            </a:r>
            <a:r>
              <a:rPr lang="zh-CN" altLang="en-US" sz="4800" b="0">
                <a:solidFill>
                  <a:srgbClr val="222222"/>
                </a:solidFill>
                <a:latin typeface="微软雅黑" panose="020B0503020204020204" charset="-122"/>
                <a:ea typeface="微软雅黑" panose="020B0503020204020204" charset="-122"/>
                <a:cs typeface="微软雅黑" panose="020B0503020204020204" charset="-122"/>
                <a:sym typeface="+mn-ea"/>
              </a:rPr>
              <a:t>年</a:t>
            </a:r>
            <a:r>
              <a:rPr lang="en-US" altLang="zh-CN" sz="4800" b="0">
                <a:solidFill>
                  <a:srgbClr val="222222"/>
                </a:solidFill>
                <a:latin typeface="微软雅黑" panose="020B0503020204020204" charset="-122"/>
                <a:ea typeface="微软雅黑" panose="020B0503020204020204" charset="-122"/>
                <a:cs typeface="微软雅黑" panose="020B0503020204020204" charset="-122"/>
                <a:sym typeface="+mn-ea"/>
              </a:rPr>
              <a:t>11</a:t>
            </a:r>
            <a:r>
              <a:rPr lang="zh-CN" altLang="en-US" sz="4800" b="0">
                <a:solidFill>
                  <a:srgbClr val="222222"/>
                </a:solidFill>
                <a:latin typeface="微软雅黑" panose="020B0503020204020204" charset="-122"/>
                <a:ea typeface="微软雅黑" panose="020B0503020204020204" charset="-122"/>
                <a:cs typeface="微软雅黑" panose="020B0503020204020204" charset="-122"/>
                <a:sym typeface="+mn-ea"/>
              </a:rPr>
              <a:t>月，</a:t>
            </a:r>
            <a:r>
              <a:rPr lang="en-US" altLang="zh-CN" sz="4800" b="0">
                <a:solidFill>
                  <a:srgbClr val="FFFF00"/>
                </a:solidFill>
                <a:latin typeface="微软雅黑" panose="020B0503020204020204" charset="-122"/>
                <a:ea typeface="微软雅黑" panose="020B0503020204020204" charset="-122"/>
                <a:cs typeface="微软雅黑" panose="020B0503020204020204" charset="-122"/>
                <a:sym typeface="+mn-ea"/>
              </a:rPr>
              <a:t>《</a:t>
            </a:r>
            <a:r>
              <a:rPr lang="zh-CN" altLang="en-US" sz="4800" b="0">
                <a:solidFill>
                  <a:srgbClr val="FFFF00"/>
                </a:solidFill>
                <a:latin typeface="微软雅黑" panose="020B0503020204020204" charset="-122"/>
                <a:ea typeface="微软雅黑" panose="020B0503020204020204" charset="-122"/>
                <a:cs typeface="微软雅黑" panose="020B0503020204020204" charset="-122"/>
                <a:sym typeface="+mn-ea"/>
              </a:rPr>
              <a:t>中华人民共和国网络安全法</a:t>
            </a:r>
            <a:r>
              <a:rPr lang="en-US" altLang="zh-CN" sz="4800" b="0">
                <a:solidFill>
                  <a:srgbClr val="FFFF00"/>
                </a:solidFill>
                <a:latin typeface="微软雅黑" panose="020B0503020204020204" charset="-122"/>
                <a:ea typeface="微软雅黑" panose="020B0503020204020204" charset="-122"/>
                <a:cs typeface="微软雅黑" panose="020B0503020204020204" charset="-122"/>
                <a:sym typeface="+mn-ea"/>
              </a:rPr>
              <a:t>》</a:t>
            </a:r>
            <a:r>
              <a:rPr lang="zh-CN" altLang="en-US" sz="4800" b="0">
                <a:solidFill>
                  <a:srgbClr val="222222"/>
                </a:solidFill>
                <a:latin typeface="微软雅黑" panose="020B0503020204020204" charset="-122"/>
                <a:ea typeface="微软雅黑" panose="020B0503020204020204" charset="-122"/>
                <a:cs typeface="微软雅黑" panose="020B0503020204020204" charset="-122"/>
                <a:sym typeface="+mn-ea"/>
              </a:rPr>
              <a:t>高票通过，成为我国首部网络安全领域的法律文件。</a:t>
            </a:r>
            <a:endParaRPr lang="zh-CN" altLang="en-US" sz="4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zh-CN" altLang="en-US" b="1">
                <a:latin typeface="微软雅黑" panose="020B0503020204020204" charset="-122"/>
                <a:ea typeface="微软雅黑" panose="020B0503020204020204" charset="-122"/>
              </a:rPr>
              <a:t>下面这些问题都明白了？</a:t>
            </a:r>
            <a:endParaRPr lang="zh-CN" altLang="en-US" b="1">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01625" y="1216025"/>
            <a:ext cx="8540750" cy="4883150"/>
          </a:xfrm>
        </p:spPr>
        <p:txBody>
          <a:bodyPr/>
          <a:p>
            <a:r>
              <a:rPr lang="zh-CN" altLang="en-US">
                <a:solidFill>
                  <a:srgbClr val="000000"/>
                </a:solidFill>
                <a:latin typeface="微软雅黑" panose="020B0503020204020204" charset="-122"/>
                <a:ea typeface="微软雅黑" panose="020B0503020204020204" charset="-122"/>
              </a:rPr>
              <a:t>校园卡、身份证的主要作用是什么？</a:t>
            </a:r>
            <a:endParaRPr lang="zh-CN" altLang="en-US">
              <a:solidFill>
                <a:srgbClr val="000000"/>
              </a:solidFill>
              <a:latin typeface="微软雅黑" panose="020B0503020204020204" charset="-122"/>
              <a:ea typeface="微软雅黑" panose="020B0503020204020204" charset="-122"/>
            </a:endParaRPr>
          </a:p>
          <a:p>
            <a:r>
              <a:rPr lang="zh-CN" altLang="en-US">
                <a:solidFill>
                  <a:srgbClr val="000000"/>
                </a:solidFill>
                <a:latin typeface="微软雅黑" panose="020B0503020204020204" charset="-122"/>
                <a:ea typeface="微软雅黑" panose="020B0503020204020204" charset="-122"/>
              </a:rPr>
              <a:t>你在校园网中用户名</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口令在后台数据库是如何存取？</a:t>
            </a:r>
            <a:endParaRPr lang="zh-CN" altLang="en-US">
              <a:solidFill>
                <a:srgbClr val="000000"/>
              </a:solidFill>
              <a:latin typeface="微软雅黑" panose="020B0503020204020204" charset="-122"/>
              <a:ea typeface="微软雅黑" panose="020B0503020204020204" charset="-122"/>
            </a:endParaRPr>
          </a:p>
          <a:p>
            <a:r>
              <a:rPr lang="zh-CN" altLang="en-US">
                <a:solidFill>
                  <a:srgbClr val="000000"/>
                </a:solidFill>
                <a:latin typeface="微软雅黑" panose="020B0503020204020204" charset="-122"/>
                <a:ea typeface="微软雅黑" panose="020B0503020204020204" charset="-122"/>
              </a:rPr>
              <a:t>你登录校园网时一定要输入</a:t>
            </a:r>
            <a:r>
              <a:rPr lang="zh-CN" altLang="en-US">
                <a:solidFill>
                  <a:srgbClr val="000000"/>
                </a:solidFill>
                <a:latin typeface="微软雅黑" panose="020B0503020204020204" charset="-122"/>
                <a:ea typeface="微软雅黑" panose="020B0503020204020204" charset="-122"/>
                <a:sym typeface="+mn-ea"/>
              </a:rPr>
              <a:t>用户名</a:t>
            </a:r>
            <a:r>
              <a:rPr lang="en-US" altLang="zh-CN">
                <a:solidFill>
                  <a:srgbClr val="000000"/>
                </a:solidFill>
                <a:latin typeface="微软雅黑" panose="020B0503020204020204" charset="-122"/>
                <a:ea typeface="微软雅黑" panose="020B0503020204020204" charset="-122"/>
                <a:sym typeface="+mn-ea"/>
              </a:rPr>
              <a:t>+</a:t>
            </a:r>
            <a:r>
              <a:rPr lang="zh-CN" altLang="en-US">
                <a:solidFill>
                  <a:srgbClr val="000000"/>
                </a:solidFill>
                <a:latin typeface="微软雅黑" panose="020B0503020204020204" charset="-122"/>
                <a:ea typeface="微软雅黑" panose="020B0503020204020204" charset="-122"/>
                <a:sym typeface="+mn-ea"/>
              </a:rPr>
              <a:t>口令，但为什么还有输入验证码？</a:t>
            </a:r>
            <a:endParaRPr lang="zh-CN" altLang="en-US">
              <a:solidFill>
                <a:srgbClr val="000000"/>
              </a:solidFill>
              <a:latin typeface="微软雅黑" panose="020B0503020204020204" charset="-122"/>
              <a:ea typeface="微软雅黑" panose="020B0503020204020204" charset="-122"/>
              <a:sym typeface="+mn-ea"/>
            </a:endParaRPr>
          </a:p>
          <a:p>
            <a:r>
              <a:rPr lang="zh-CN" altLang="en-US">
                <a:solidFill>
                  <a:srgbClr val="000000"/>
                </a:solidFill>
                <a:latin typeface="微软雅黑" panose="020B0503020204020204" charset="-122"/>
                <a:ea typeface="微软雅黑" panose="020B0503020204020204" charset="-122"/>
              </a:rPr>
              <a:t>在使用你的网上支付系统时为什么要加</a:t>
            </a:r>
            <a:r>
              <a:rPr lang="en-US" altLang="zh-CN">
                <a:solidFill>
                  <a:srgbClr val="000000"/>
                </a:solidFill>
                <a:latin typeface="微软雅黑" panose="020B0503020204020204" charset="-122"/>
                <a:ea typeface="微软雅黑" panose="020B0503020204020204" charset="-122"/>
              </a:rPr>
              <a:t>“U</a:t>
            </a:r>
            <a:r>
              <a:rPr lang="zh-CN" altLang="en-US">
                <a:solidFill>
                  <a:srgbClr val="000000"/>
                </a:solidFill>
                <a:latin typeface="微软雅黑" panose="020B0503020204020204" charset="-122"/>
                <a:ea typeface="微软雅黑" panose="020B0503020204020204" charset="-122"/>
              </a:rPr>
              <a:t>盾</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a:t>
            </a:r>
            <a:endParaRPr lang="zh-CN" altLang="en-US">
              <a:solidFill>
                <a:srgbClr val="000000"/>
              </a:solidFill>
              <a:latin typeface="微软雅黑" panose="020B0503020204020204" charset="-122"/>
              <a:ea typeface="微软雅黑" panose="020B0503020204020204" charset="-122"/>
            </a:endParaRPr>
          </a:p>
          <a:p>
            <a:r>
              <a:rPr lang="zh-CN" altLang="en-US">
                <a:solidFill>
                  <a:srgbClr val="000000"/>
                </a:solidFill>
                <a:latin typeface="微软雅黑" panose="020B0503020204020204" charset="-122"/>
                <a:ea typeface="微软雅黑" panose="020B0503020204020204" charset="-122"/>
              </a:rPr>
              <a:t>你为什么不担心：在网上支付时你会多付钱？</a:t>
            </a:r>
            <a:endParaRPr lang="zh-CN" altLang="en-US">
              <a:solidFill>
                <a:srgbClr val="000000"/>
              </a:solidFill>
              <a:latin typeface="微软雅黑" panose="020B0503020204020204" charset="-122"/>
              <a:ea typeface="微软雅黑" panose="020B0503020204020204" charset="-122"/>
            </a:endParaRPr>
          </a:p>
          <a:p>
            <a:r>
              <a:rPr lang="zh-CN" altLang="en-US">
                <a:solidFill>
                  <a:srgbClr val="FF0000"/>
                </a:solidFill>
                <a:latin typeface="黑体" panose="02010609060101010101" pitchFamily="1" charset="-122"/>
                <a:ea typeface="黑体" panose="02010609060101010101" pitchFamily="1" charset="-122"/>
              </a:rPr>
              <a:t>。。。。。。。。。。。</a:t>
            </a:r>
            <a:endParaRPr lang="zh-CN" altLang="en-US">
              <a:solidFill>
                <a:srgbClr val="FF0000"/>
              </a:solidFill>
              <a:latin typeface="黑体" panose="02010609060101010101" pitchFamily="1" charset="-122"/>
              <a:ea typeface="黑体" panose="02010609060101010101" pitchFamily="1" charset="-122"/>
            </a:endParaRPr>
          </a:p>
          <a:p>
            <a:endParaRPr lang="zh-CN" altLang="en-US">
              <a:solidFill>
                <a:srgbClr val="000000"/>
              </a:solidFill>
              <a:latin typeface="黑体" panose="02010609060101010101" pitchFamily="1" charset="-122"/>
              <a:ea typeface="黑体" panose="02010609060101010101" pitchFamily="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
        <p:nvSpPr>
          <p:cNvPr id="100" name="文本框 99"/>
          <p:cNvSpPr txBox="1"/>
          <p:nvPr/>
        </p:nvSpPr>
        <p:spPr>
          <a:xfrm>
            <a:off x="886460" y="118745"/>
            <a:ext cx="7874635" cy="5077460"/>
          </a:xfrm>
          <a:prstGeom prst="rect">
            <a:avLst/>
          </a:prstGeom>
          <a:noFill/>
          <a:ln w="9525">
            <a:noFill/>
          </a:ln>
        </p:spPr>
        <p:txBody>
          <a:bodyPr wrap="square">
            <a:spAutoFit/>
          </a:bodyPr>
          <a:p>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高铁</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支付宝</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共享单车</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和</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网购</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en-US" altLang="zh-CN" sz="3600" b="0">
                <a:solidFill>
                  <a:srgbClr val="222222"/>
                </a:solidFill>
                <a:latin typeface="微软雅黑" panose="020B0503020204020204" charset="-122"/>
                <a:ea typeface="微软雅黑" panose="020B0503020204020204" charset="-122"/>
                <a:cs typeface="微软雅黑" panose="020B0503020204020204" charset="-122"/>
              </a:rPr>
              <a:t>20</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国留学生票选中国新“四大发明”，其中三项与</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互联网（网络空间安全）</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相关。 英国</a:t>
            </a:r>
            <a:r>
              <a:rPr lang="en-US" altLang="zh-CN"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金融时报</a:t>
            </a:r>
            <a:r>
              <a:rPr lang="en-US" altLang="zh-CN"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网站发文推荐“去上海地铁的车厢里看一看”，报道这样描述：几乎每位乘客，都在看着智能手机的屏幕，进行</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通信</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网购</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转账</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r>
              <a:rPr lang="zh-CN" altLang="en-US" sz="3600" b="0">
                <a:solidFill>
                  <a:srgbClr val="FFFF00"/>
                </a:solidFill>
                <a:latin typeface="微软雅黑" panose="020B0503020204020204" charset="-122"/>
                <a:ea typeface="微软雅黑" panose="020B0503020204020204" charset="-122"/>
                <a:cs typeface="微软雅黑" panose="020B0503020204020204" charset="-122"/>
              </a:rPr>
              <a:t>预订出行</a:t>
            </a:r>
            <a:r>
              <a:rPr lang="zh-CN" altLang="en-US" sz="3600" b="0">
                <a:solidFill>
                  <a:srgbClr val="222222"/>
                </a:solidFill>
                <a:latin typeface="微软雅黑" panose="020B0503020204020204" charset="-122"/>
                <a:ea typeface="微软雅黑" panose="020B0503020204020204" charset="-122"/>
                <a:cs typeface="微软雅黑" panose="020B0503020204020204" charset="-122"/>
              </a:rPr>
              <a:t>。</a:t>
            </a:r>
            <a:endParaRPr lang="zh-CN" altLang="en-US" sz="3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0243"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0244" name="Rectangle 2"/>
          <p:cNvSpPr>
            <a:spLocks noGrp="1" noRot="1"/>
          </p:cNvSpPr>
          <p:nvPr>
            <p:ph type="title"/>
          </p:nvPr>
        </p:nvSpPr>
        <p:spPr/>
        <p:txBody>
          <a:bodyPr vert="horz" wrap="square" anchor="ctr"/>
          <a:p>
            <a:pPr marL="1905" indent="683895" algn="just" eaLnBrk="1" hangingPunct="1">
              <a:buFont typeface="Wingdings" panose="05000000000000000000" pitchFamily="2" charset="2"/>
              <a:buChar char="ü"/>
            </a:pPr>
            <a:r>
              <a:rPr lang="zh-CN" altLang="en-US" sz="4800" b="1">
                <a:latin typeface="微软雅黑" panose="020B0503020204020204" charset="-122"/>
                <a:ea typeface="微软雅黑" panose="020B0503020204020204" charset="-122"/>
              </a:rPr>
              <a:t>以网购、</a:t>
            </a:r>
            <a:r>
              <a:rPr lang="zh-CN" altLang="en-US" sz="4800">
                <a:solidFill>
                  <a:srgbClr val="FFFF00"/>
                </a:solidFill>
                <a:latin typeface="微软雅黑" panose="020B0503020204020204" charset="-122"/>
                <a:ea typeface="微软雅黑" panose="020B0503020204020204" charset="-122"/>
                <a:cs typeface="微软雅黑" panose="020B0503020204020204" charset="-122"/>
                <a:sym typeface="+mn-ea"/>
              </a:rPr>
              <a:t>转账</a:t>
            </a:r>
            <a:r>
              <a:rPr lang="zh-CN" altLang="en-US" sz="4800" b="1">
                <a:latin typeface="微软雅黑" panose="020B0503020204020204" charset="-122"/>
                <a:ea typeface="微软雅黑" panose="020B0503020204020204" charset="-122"/>
              </a:rPr>
              <a:t>为例</a:t>
            </a:r>
            <a:endParaRPr lang="zh-CN" altLang="en-US" sz="4800" b="1">
              <a:latin typeface="微软雅黑" panose="020B0503020204020204" charset="-122"/>
              <a:ea typeface="微软雅黑" panose="020B0503020204020204" charset="-122"/>
            </a:endParaRPr>
          </a:p>
        </p:txBody>
      </p:sp>
      <p:sp>
        <p:nvSpPr>
          <p:cNvPr id="10245" name="Rectangle 3"/>
          <p:cNvSpPr>
            <a:spLocks noGrp="1" noRot="1"/>
          </p:cNvSpPr>
          <p:nvPr>
            <p:ph type="body"/>
          </p:nvPr>
        </p:nvSpPr>
        <p:spPr>
          <a:xfrm>
            <a:off x="755650" y="1600200"/>
            <a:ext cx="8086725" cy="4498975"/>
          </a:xfrm>
        </p:spPr>
        <p:txBody>
          <a:bodyPr vert="horz" wrap="square" anchor="t"/>
          <a:p>
            <a:pPr eaLnBrk="1" hangingPunct="1"/>
            <a:r>
              <a:rPr lang="zh-CN" altLang="en-US" sz="4000" b="1" dirty="0">
                <a:solidFill>
                  <a:srgbClr val="000066"/>
                </a:solidFill>
                <a:latin typeface="微软雅黑" panose="020B0503020204020204" charset="-122"/>
                <a:ea typeface="微软雅黑" panose="020B0503020204020204" charset="-122"/>
              </a:rPr>
              <a:t>通过实际生活中一些攻击案例，要对相关安全原则进行分类，以便更好地了解攻击和考虑可能的解决方案。</a:t>
            </a:r>
            <a:endParaRPr lang="zh-CN" altLang="en-US" sz="4000" b="1" dirty="0">
              <a:solidFill>
                <a:srgbClr val="000066"/>
              </a:solidFill>
              <a:latin typeface="微软雅黑" panose="020B0503020204020204" charset="-122"/>
              <a:ea typeface="微软雅黑" panose="020B0503020204020204" charset="-122"/>
            </a:endParaRPr>
          </a:p>
          <a:p>
            <a:pPr eaLnBrk="1" hangingPunct="1"/>
            <a:r>
              <a:rPr lang="zh-CN" altLang="en-US" sz="4000" b="1" dirty="0">
                <a:solidFill>
                  <a:srgbClr val="FF0000"/>
                </a:solidFill>
                <a:latin typeface="微软雅黑" panose="020B0503020204020204" charset="-122"/>
                <a:ea typeface="微软雅黑" panose="020B0503020204020204" charset="-122"/>
              </a:rPr>
              <a:t>假设用户</a:t>
            </a:r>
            <a:r>
              <a:rPr lang="en-US" altLang="x-none" sz="4000" b="1" dirty="0">
                <a:solidFill>
                  <a:srgbClr val="FF0000"/>
                </a:solidFill>
                <a:latin typeface="微软雅黑" panose="020B0503020204020204" charset="-122"/>
                <a:ea typeface="微软雅黑" panose="020B0503020204020204" charset="-122"/>
              </a:rPr>
              <a:t>A</a:t>
            </a:r>
            <a:r>
              <a:rPr lang="zh-CN" altLang="en-US" sz="4000" b="1" dirty="0">
                <a:solidFill>
                  <a:srgbClr val="FF0000"/>
                </a:solidFill>
                <a:latin typeface="微软雅黑" panose="020B0503020204020204" charset="-122"/>
                <a:ea typeface="微软雅黑" panose="020B0503020204020204" charset="-122"/>
              </a:rPr>
              <a:t>要向商家</a:t>
            </a:r>
            <a:r>
              <a:rPr lang="en-US" altLang="x-none" sz="4000" b="1" dirty="0">
                <a:solidFill>
                  <a:srgbClr val="FF0000"/>
                </a:solidFill>
                <a:latin typeface="微软雅黑" panose="020B0503020204020204" charset="-122"/>
                <a:ea typeface="微软雅黑" panose="020B0503020204020204" charset="-122"/>
              </a:rPr>
              <a:t>B</a:t>
            </a:r>
            <a:r>
              <a:rPr lang="zh-CN" altLang="en-US" sz="4000" b="1" dirty="0">
                <a:solidFill>
                  <a:srgbClr val="FF0000"/>
                </a:solidFill>
                <a:latin typeface="微软雅黑" panose="020B0503020204020204" charset="-122"/>
                <a:ea typeface="微软雅黑" panose="020B0503020204020204" charset="-122"/>
              </a:rPr>
              <a:t>购买</a:t>
            </a:r>
            <a:r>
              <a:rPr lang="en-US" altLang="x-none" sz="4000" b="1" dirty="0">
                <a:solidFill>
                  <a:srgbClr val="FF0000"/>
                </a:solidFill>
                <a:latin typeface="微软雅黑" panose="020B0503020204020204" charset="-122"/>
                <a:ea typeface="微软雅黑" panose="020B0503020204020204" charset="-122"/>
              </a:rPr>
              <a:t>100</a:t>
            </a:r>
            <a:r>
              <a:rPr lang="zh-CN" altLang="en-US" sz="4000" b="1" dirty="0">
                <a:solidFill>
                  <a:srgbClr val="FF0000"/>
                </a:solidFill>
                <a:latin typeface="微软雅黑" panose="020B0503020204020204" charset="-122"/>
                <a:ea typeface="微软雅黑" panose="020B0503020204020204" charset="-122"/>
              </a:rPr>
              <a:t>元的商品。通常，</a:t>
            </a:r>
            <a:r>
              <a:rPr lang="en-US" altLang="x-none" sz="4000" b="1" dirty="0">
                <a:solidFill>
                  <a:srgbClr val="FF0000"/>
                </a:solidFill>
                <a:latin typeface="微软雅黑" panose="020B0503020204020204" charset="-122"/>
                <a:ea typeface="微软雅黑" panose="020B0503020204020204" charset="-122"/>
              </a:rPr>
              <a:t>A</a:t>
            </a:r>
            <a:r>
              <a:rPr lang="zh-CN" altLang="en-US" sz="4000" b="1" dirty="0">
                <a:solidFill>
                  <a:srgbClr val="FF0000"/>
                </a:solidFill>
                <a:latin typeface="微软雅黑" panose="020B0503020204020204" charset="-122"/>
                <a:ea typeface="微软雅黑" panose="020B0503020204020204" charset="-122"/>
              </a:rPr>
              <a:t>要从自己的银行卡里给商家</a:t>
            </a:r>
            <a:r>
              <a:rPr lang="en-US" altLang="zh-CN" sz="4000" b="1" dirty="0">
                <a:solidFill>
                  <a:srgbClr val="FF0000"/>
                </a:solidFill>
                <a:latin typeface="微软雅黑" panose="020B0503020204020204" charset="-122"/>
                <a:ea typeface="微软雅黑" panose="020B0503020204020204" charset="-122"/>
              </a:rPr>
              <a:t>B</a:t>
            </a:r>
            <a:r>
              <a:rPr lang="zh-CN" altLang="en-US" sz="4000" b="1" dirty="0">
                <a:solidFill>
                  <a:srgbClr val="FF0000"/>
                </a:solidFill>
                <a:latin typeface="微软雅黑" panose="020B0503020204020204" charset="-122"/>
                <a:ea typeface="微软雅黑" panose="020B0503020204020204" charset="-122"/>
              </a:rPr>
              <a:t>支付</a:t>
            </a:r>
            <a:r>
              <a:rPr lang="en-US" altLang="zh-CN" sz="4000" b="1" dirty="0">
                <a:solidFill>
                  <a:srgbClr val="FF0000"/>
                </a:solidFill>
                <a:latin typeface="微软雅黑" panose="020B0503020204020204" charset="-122"/>
                <a:ea typeface="微软雅黑" panose="020B0503020204020204" charset="-122"/>
              </a:rPr>
              <a:t>100</a:t>
            </a:r>
            <a:r>
              <a:rPr lang="zh-CN" altLang="en-US" sz="4000" b="1" dirty="0">
                <a:solidFill>
                  <a:srgbClr val="FF0000"/>
                </a:solidFill>
                <a:latin typeface="微软雅黑" panose="020B0503020204020204" charset="-122"/>
                <a:ea typeface="微软雅黑" panose="020B0503020204020204" charset="-122"/>
              </a:rPr>
              <a:t>元。</a:t>
            </a:r>
            <a:endParaRPr lang="zh-CN" altLang="en-US" sz="4000" b="1" dirty="0">
              <a:solidFill>
                <a:srgbClr val="FF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1267"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1268" name="Rectangle 2"/>
          <p:cNvSpPr>
            <a:spLocks noGrp="1" noRot="1"/>
          </p:cNvSpPr>
          <p:nvPr>
            <p:ph type="title"/>
          </p:nvPr>
        </p:nvSpPr>
        <p:spPr>
          <a:xfrm>
            <a:off x="828675" y="300038"/>
            <a:ext cx="8013700" cy="1143000"/>
          </a:xfrm>
        </p:spPr>
        <p:txBody>
          <a:bodyPr vert="horz" wrap="square" anchor="ctr"/>
          <a:p>
            <a:pPr algn="just" eaLnBrk="1" hangingPunct="1"/>
            <a:r>
              <a:rPr lang="en-US" altLang="x-none" b="1" dirty="0">
                <a:latin typeface="微软雅黑" panose="020B0503020204020204" charset="-122"/>
                <a:ea typeface="微软雅黑" panose="020B0503020204020204" charset="-122"/>
              </a:rPr>
              <a:t>1</a:t>
            </a:r>
            <a:r>
              <a:rPr lang="zh-CN" altLang="en-US" b="1" dirty="0">
                <a:latin typeface="微软雅黑" panose="020B0503020204020204" charset="-122"/>
                <a:ea typeface="微软雅黑" panose="020B0503020204020204" charset="-122"/>
              </a:rPr>
              <a:t>）保密性</a:t>
            </a:r>
            <a:endParaRPr lang="zh-CN" altLang="en-US" b="1" dirty="0">
              <a:latin typeface="微软雅黑" panose="020B0503020204020204" charset="-122"/>
              <a:ea typeface="微软雅黑" panose="020B0503020204020204" charset="-122"/>
            </a:endParaRPr>
          </a:p>
        </p:txBody>
      </p:sp>
      <p:sp>
        <p:nvSpPr>
          <p:cNvPr id="11269" name="Rectangle 3"/>
          <p:cNvSpPr>
            <a:spLocks noGrp="1" noRot="1"/>
          </p:cNvSpPr>
          <p:nvPr>
            <p:ph type="body"/>
          </p:nvPr>
        </p:nvSpPr>
        <p:spPr>
          <a:xfrm>
            <a:off x="36513" y="1628775"/>
            <a:ext cx="8901112" cy="4498975"/>
          </a:xfrm>
        </p:spPr>
        <p:txBody>
          <a:bodyPr vert="horz" wrap="square" anchor="t"/>
          <a:p>
            <a:pPr eaLnBrk="1" hangingPunct="1"/>
            <a:r>
              <a:rPr lang="en-US" altLang="x-none" sz="2800" b="1" dirty="0">
                <a:solidFill>
                  <a:srgbClr val="000000"/>
                </a:solidFill>
                <a:latin typeface="微软雅黑" panose="020B0503020204020204" charset="-122"/>
                <a:ea typeface="微软雅黑" panose="020B0503020204020204" charset="-122"/>
              </a:rPr>
              <a:t>A </a:t>
            </a:r>
            <a:r>
              <a:rPr lang="zh-CN" altLang="en-US" sz="2800" b="1" dirty="0">
                <a:solidFill>
                  <a:srgbClr val="000000"/>
                </a:solidFill>
                <a:latin typeface="微软雅黑" panose="020B0503020204020204" charset="-122"/>
                <a:ea typeface="微软雅黑" panose="020B0503020204020204" charset="-122"/>
              </a:rPr>
              <a:t>要保证只有</a:t>
            </a:r>
            <a:r>
              <a:rPr lang="en-US" altLang="x-none" sz="2800" b="1" dirty="0">
                <a:solidFill>
                  <a:srgbClr val="000000"/>
                </a:solidFill>
                <a:latin typeface="微软雅黑" panose="020B0503020204020204" charset="-122"/>
                <a:ea typeface="微软雅黑" panose="020B0503020204020204" charset="-122"/>
              </a:rPr>
              <a:t>B</a:t>
            </a:r>
            <a:r>
              <a:rPr lang="zh-CN" altLang="en-US" sz="2800" b="1" dirty="0">
                <a:solidFill>
                  <a:srgbClr val="000000"/>
                </a:solidFill>
                <a:latin typeface="微软雅黑" panose="020B0503020204020204" charset="-122"/>
                <a:ea typeface="微软雅黑" panose="020B0503020204020204" charset="-122"/>
              </a:rPr>
              <a:t>能收到</a:t>
            </a:r>
            <a:r>
              <a:rPr lang="en-US" altLang="zh-CN" sz="2800" b="1" dirty="0">
                <a:solidFill>
                  <a:srgbClr val="000000"/>
                </a:solidFill>
                <a:latin typeface="微软雅黑" panose="020B0503020204020204" charset="-122"/>
                <a:ea typeface="微软雅黑" panose="020B0503020204020204" charset="-122"/>
              </a:rPr>
              <a:t>A</a:t>
            </a:r>
            <a:r>
              <a:rPr lang="zh-CN" altLang="en-US" sz="2800" b="1" dirty="0">
                <a:solidFill>
                  <a:srgbClr val="000000"/>
                </a:solidFill>
                <a:latin typeface="微软雅黑" panose="020B0503020204020204" charset="-122"/>
                <a:ea typeface="微软雅黑" panose="020B0503020204020204" charset="-122"/>
              </a:rPr>
              <a:t>的转账单，即使第三者收到，也不知道</a:t>
            </a:r>
            <a:r>
              <a:rPr lang="zh-CN" altLang="en-US" sz="2800" b="1" dirty="0">
                <a:solidFill>
                  <a:srgbClr val="000000"/>
                </a:solidFill>
                <a:latin typeface="微软雅黑" panose="020B0503020204020204" charset="-122"/>
                <a:ea typeface="微软雅黑" panose="020B0503020204020204" charset="-122"/>
                <a:sym typeface="+mn-ea"/>
              </a:rPr>
              <a:t>转账单</a:t>
            </a:r>
            <a:r>
              <a:rPr lang="zh-CN" altLang="en-US" sz="2800" b="1" dirty="0">
                <a:solidFill>
                  <a:srgbClr val="000000"/>
                </a:solidFill>
                <a:latin typeface="微软雅黑" panose="020B0503020204020204" charset="-122"/>
                <a:ea typeface="微软雅黑" panose="020B0503020204020204" charset="-122"/>
              </a:rPr>
              <a:t>的细节。</a:t>
            </a:r>
            <a:endParaRPr lang="zh-CN" altLang="en-US" sz="2800" b="1" dirty="0">
              <a:solidFill>
                <a:srgbClr val="000000"/>
              </a:solidFill>
              <a:latin typeface="微软雅黑" panose="020B0503020204020204" charset="-122"/>
              <a:ea typeface="微软雅黑" panose="020B0503020204020204" charset="-122"/>
            </a:endParaRPr>
          </a:p>
          <a:p>
            <a:pPr eaLnBrk="1" hangingPunct="1">
              <a:buNone/>
            </a:pPr>
            <a:r>
              <a:rPr lang="zh-CN" altLang="en-US" sz="2800" b="1" dirty="0">
                <a:solidFill>
                  <a:srgbClr val="000000"/>
                </a:solidFill>
                <a:latin typeface="微软雅黑" panose="020B0503020204020204" charset="-122"/>
                <a:ea typeface="微软雅黑" panose="020B0503020204020204" charset="-122"/>
              </a:rPr>
              <a:t>      </a:t>
            </a:r>
            <a:r>
              <a:rPr lang="en-US" altLang="x-none" sz="2800" b="1" dirty="0">
                <a:solidFill>
                  <a:srgbClr val="000000"/>
                </a:solidFill>
                <a:latin typeface="微软雅黑" panose="020B0503020204020204" charset="-122"/>
                <a:ea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rPr>
              <a:t>这就是保密性原则。</a:t>
            </a:r>
            <a:endParaRPr lang="zh-CN" altLang="en-US" sz="2800" b="1" dirty="0">
              <a:solidFill>
                <a:srgbClr val="000000"/>
              </a:solidFill>
              <a:latin typeface="微软雅黑" panose="020B0503020204020204" charset="-122"/>
              <a:ea typeface="微软雅黑" panose="020B0503020204020204" charset="-122"/>
            </a:endParaRPr>
          </a:p>
          <a:p>
            <a:pPr eaLnBrk="1" hangingPunct="1">
              <a:buNone/>
            </a:pPr>
            <a:endParaRPr lang="zh-CN" altLang="en-US" sz="2800" b="1" dirty="0">
              <a:solidFill>
                <a:srgbClr val="000000"/>
              </a:solidFill>
              <a:latin typeface="微软雅黑" panose="020B0503020204020204" charset="-122"/>
              <a:ea typeface="微软雅黑" panose="020B0503020204020204" charset="-122"/>
            </a:endParaRPr>
          </a:p>
          <a:p>
            <a:pPr eaLnBrk="1" hangingPunct="1">
              <a:buNone/>
            </a:pPr>
            <a:r>
              <a:rPr lang="zh-CN" altLang="en-US" sz="2800" dirty="0">
                <a:latin typeface="微软雅黑" panose="020B0503020204020204" charset="-122"/>
                <a:ea typeface="微软雅黑" panose="020B0503020204020204" charset="-122"/>
              </a:rPr>
              <a:t>  </a:t>
            </a:r>
            <a:r>
              <a:rPr lang="zh-CN" altLang="en-US" sz="2800" b="1" dirty="0">
                <a:solidFill>
                  <a:srgbClr val="FF0000"/>
                </a:solidFill>
                <a:latin typeface="微软雅黑" panose="020B0503020204020204" charset="-122"/>
                <a:ea typeface="微软雅黑" panose="020B0503020204020204" charset="-122"/>
              </a:rPr>
              <a:t>保密性原则要求做到只有发送人和所有接收人才能访问消息内容。如果非法人员访问消息内容，则就破坏了保密性原则</a:t>
            </a:r>
            <a:endParaRPr lang="zh-CN" altLang="en-US" sz="2800" b="1" dirty="0">
              <a:solidFill>
                <a:srgbClr val="FF0000"/>
              </a:solidFill>
              <a:latin typeface="微软雅黑" panose="020B0503020204020204" charset="-122"/>
              <a:ea typeface="微软雅黑" panose="020B0503020204020204" charset="-122"/>
            </a:endParaRPr>
          </a:p>
          <a:p>
            <a:pPr eaLnBrk="1" hangingPunct="1">
              <a:buNone/>
            </a:pPr>
            <a:r>
              <a:rPr lang="zh-CN" altLang="en-US" sz="2800" dirty="0"/>
              <a:t>         </a:t>
            </a:r>
            <a:endParaRPr lang="zh-CN" altLang="en-US" sz="2800" dirty="0"/>
          </a:p>
          <a:p>
            <a:pPr eaLnBrk="1" hangingPunct="1">
              <a:buNone/>
            </a:pPr>
            <a:r>
              <a:rPr lang="zh-CN" altLang="en-US" sz="2800" dirty="0"/>
              <a:t>    </a:t>
            </a:r>
            <a:endParaRPr lang="zh-CN" altLang="en-US" sz="2800" dirty="0"/>
          </a:p>
        </p:txBody>
      </p:sp>
      <p:sp>
        <p:nvSpPr>
          <p:cNvPr id="11270" name="Rectangle 5"/>
          <p:cNvSpPr/>
          <p:nvPr/>
        </p:nvSpPr>
        <p:spPr>
          <a:xfrm>
            <a:off x="1331913" y="5373688"/>
            <a:ext cx="7200900" cy="9144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p>
            <a:pPr algn="ctr"/>
            <a:r>
              <a:rPr lang="zh-CN" altLang="en-US" sz="4000" dirty="0">
                <a:solidFill>
                  <a:srgbClr val="000000"/>
                </a:solidFill>
                <a:latin typeface="Arial" panose="020B0604020202020204" pitchFamily="34" charset="0"/>
                <a:ea typeface="黑体" panose="02010609060101010101" pitchFamily="1" charset="-122"/>
              </a:rPr>
              <a:t>截获破坏了保密性</a:t>
            </a:r>
            <a:endParaRPr lang="zh-CN" altLang="en-US" sz="4000" dirty="0">
              <a:solidFill>
                <a:srgbClr val="000000"/>
              </a:solidFill>
              <a:latin typeface="Arial" panose="020B0604020202020204" pitchFamily="34" charset="0"/>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2291"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2292" name="Rectangle 2"/>
          <p:cNvSpPr>
            <a:spLocks noGrp="1" noRot="1"/>
          </p:cNvSpPr>
          <p:nvPr>
            <p:ph type="title"/>
          </p:nvPr>
        </p:nvSpPr>
        <p:spPr>
          <a:xfrm>
            <a:off x="684213" y="333375"/>
            <a:ext cx="8107362" cy="1008063"/>
          </a:xfrm>
        </p:spPr>
        <p:txBody>
          <a:bodyPr vert="horz" wrap="square" anchor="ctr"/>
          <a:p>
            <a:pPr algn="l" eaLnBrk="1" hangingPunct="1"/>
            <a:r>
              <a:rPr lang="en-US" altLang="x-none" b="1" dirty="0">
                <a:latin typeface="微软雅黑" panose="020B0503020204020204" charset="-122"/>
                <a:ea typeface="微软雅黑" panose="020B0503020204020204" charset="-122"/>
              </a:rPr>
              <a:t>2</a:t>
            </a:r>
            <a:r>
              <a:rPr lang="zh-CN" altLang="en-US" b="1" dirty="0">
                <a:latin typeface="微软雅黑" panose="020B0503020204020204" charset="-122"/>
                <a:ea typeface="微软雅黑" panose="020B0503020204020204" charset="-122"/>
              </a:rPr>
              <a:t>）完整性</a:t>
            </a:r>
            <a:endParaRPr lang="zh-CN" altLang="en-US" b="1" dirty="0">
              <a:latin typeface="微软雅黑" panose="020B0503020204020204" charset="-122"/>
              <a:ea typeface="微软雅黑" panose="020B0503020204020204" charset="-122"/>
            </a:endParaRPr>
          </a:p>
        </p:txBody>
      </p:sp>
      <p:sp>
        <p:nvSpPr>
          <p:cNvPr id="12293" name="Rectangle 3"/>
          <p:cNvSpPr>
            <a:spLocks noGrp="1" noRot="1"/>
          </p:cNvSpPr>
          <p:nvPr>
            <p:ph type="body"/>
          </p:nvPr>
        </p:nvSpPr>
        <p:spPr>
          <a:xfrm>
            <a:off x="107950" y="1343025"/>
            <a:ext cx="8734425" cy="5327650"/>
          </a:xfrm>
        </p:spPr>
        <p:txBody>
          <a:bodyPr vert="horz" wrap="square" anchor="t"/>
          <a:p>
            <a:pPr eaLnBrk="1" hangingPunct="1"/>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和</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要保证别人不会篡改</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内容（如金额、日期、收款人、签名等、）。</a:t>
            </a:r>
            <a:endParaRPr lang="zh-CN" altLang="en-US" b="1" dirty="0">
              <a:solidFill>
                <a:srgbClr val="000000"/>
              </a:solidFill>
              <a:latin typeface="微软雅黑" panose="020B0503020204020204" charset="-122"/>
              <a:ea typeface="微软雅黑" panose="020B0503020204020204" charset="-122"/>
            </a:endParaRPr>
          </a:p>
          <a:p>
            <a:pPr eaLnBrk="1" hangingPunct="1">
              <a:buNone/>
            </a:pPr>
            <a:r>
              <a:rPr lang="zh-CN" altLang="en-US" b="1" dirty="0">
                <a:solidFill>
                  <a:srgbClr val="000000"/>
                </a:solidFill>
                <a:latin typeface="微软雅黑" panose="020B0503020204020204" charset="-122"/>
                <a:ea typeface="微软雅黑" panose="020B0503020204020204" charset="-122"/>
              </a:rPr>
              <a:t>    </a:t>
            </a:r>
            <a:r>
              <a:rPr lang="en-US" altLang="x-none" b="1" dirty="0">
                <a:solidFill>
                  <a:srgbClr val="000000"/>
                </a:solidFill>
                <a:latin typeface="微软雅黑" panose="020B0503020204020204" charset="-122"/>
                <a:ea typeface="微软雅黑" panose="020B0503020204020204" charset="-122"/>
              </a:rPr>
              <a:t>--</a:t>
            </a:r>
            <a:r>
              <a:rPr lang="zh-CN" altLang="en-US" b="1" dirty="0">
                <a:solidFill>
                  <a:srgbClr val="000000"/>
                </a:solidFill>
                <a:latin typeface="微软雅黑" panose="020B0503020204020204" charset="-122"/>
                <a:ea typeface="微软雅黑" panose="020B0503020204020204" charset="-122"/>
              </a:rPr>
              <a:t>这是完整性原则</a:t>
            </a:r>
            <a:endParaRPr lang="zh-CN" altLang="en-US" b="1" dirty="0">
              <a:solidFill>
                <a:srgbClr val="000000"/>
              </a:solidFill>
              <a:latin typeface="微软雅黑" panose="020B0503020204020204" charset="-122"/>
              <a:ea typeface="微软雅黑" panose="020B0503020204020204" charset="-122"/>
            </a:endParaRPr>
          </a:p>
          <a:p>
            <a:pPr eaLnBrk="1" hangingPunct="1">
              <a:buNone/>
            </a:pPr>
            <a:endParaRPr lang="zh-CN" altLang="en-US" b="1" dirty="0">
              <a:solidFill>
                <a:srgbClr val="000000"/>
              </a:solidFill>
              <a:latin typeface="微软雅黑" panose="020B0503020204020204" charset="-122"/>
              <a:ea typeface="微软雅黑" panose="020B0503020204020204" charset="-122"/>
            </a:endParaRPr>
          </a:p>
          <a:p>
            <a:pPr eaLnBrk="1" hangingPunct="1">
              <a:buNone/>
            </a:pPr>
            <a:r>
              <a:rPr lang="zh-CN" altLang="en-US" dirty="0">
                <a:latin typeface="微软雅黑" panose="020B0503020204020204" charset="-122"/>
                <a:ea typeface="微软雅黑" panose="020B0503020204020204" charset="-122"/>
              </a:rPr>
              <a:t>    </a:t>
            </a:r>
            <a:r>
              <a:rPr lang="zh-CN" altLang="en-US" b="1" dirty="0">
                <a:solidFill>
                  <a:srgbClr val="FF0000"/>
                </a:solidFill>
                <a:latin typeface="微软雅黑" panose="020B0503020204020204" charset="-122"/>
                <a:ea typeface="微软雅黑" panose="020B0503020204020204" charset="-122"/>
              </a:rPr>
              <a:t>消息内容在发送方发出后和到达所要接收方 </a:t>
            </a:r>
            <a:endParaRPr lang="zh-CN" altLang="en-US" b="1" dirty="0">
              <a:solidFill>
                <a:srgbClr val="FF0000"/>
              </a:solidFill>
              <a:latin typeface="微软雅黑" panose="020B0503020204020204" charset="-122"/>
              <a:ea typeface="微软雅黑" panose="020B0503020204020204" charset="-122"/>
            </a:endParaRPr>
          </a:p>
          <a:p>
            <a:pPr eaLnBrk="1" hangingPunct="1">
              <a:buNone/>
            </a:pPr>
            <a:r>
              <a:rPr lang="zh-CN" altLang="en-US" b="1" dirty="0">
                <a:solidFill>
                  <a:srgbClr val="FF0000"/>
                </a:solidFill>
                <a:latin typeface="微软雅黑" panose="020B0503020204020204" charset="-122"/>
                <a:ea typeface="微软雅黑" panose="020B0503020204020204" charset="-122"/>
              </a:rPr>
              <a:t>    之前发生改变时，就会失去消息的完整性</a:t>
            </a:r>
            <a:r>
              <a:rPr lang="zh-CN" altLang="en-US" b="1" dirty="0">
                <a:solidFill>
                  <a:srgbClr val="FF0000"/>
                </a:solidFill>
                <a:latin typeface="黑体" panose="02010609060101010101" pitchFamily="1" charset="-122"/>
                <a:ea typeface="黑体" panose="02010609060101010101" pitchFamily="1" charset="-122"/>
              </a:rPr>
              <a:t>。</a:t>
            </a:r>
            <a:endParaRPr lang="zh-CN" altLang="en-US" b="1" dirty="0">
              <a:solidFill>
                <a:srgbClr val="FF0000"/>
              </a:solidFill>
              <a:latin typeface="黑体" panose="02010609060101010101" pitchFamily="1" charset="-122"/>
              <a:ea typeface="黑体" panose="02010609060101010101" pitchFamily="1" charset="-122"/>
            </a:endParaRPr>
          </a:p>
          <a:p>
            <a:pPr eaLnBrk="1" hangingPunct="1">
              <a:buNone/>
            </a:pPr>
            <a:endParaRPr lang="zh-CN" altLang="en-US" b="1" dirty="0">
              <a:solidFill>
                <a:srgbClr val="FF0000"/>
              </a:solidFill>
            </a:endParaRPr>
          </a:p>
          <a:p>
            <a:pPr eaLnBrk="1" hangingPunct="1">
              <a:buNone/>
            </a:pPr>
            <a:endParaRPr lang="en-US" altLang="x-none" b="1" dirty="0">
              <a:solidFill>
                <a:srgbClr val="FF0000"/>
              </a:solidFill>
            </a:endParaRPr>
          </a:p>
        </p:txBody>
      </p:sp>
      <p:sp>
        <p:nvSpPr>
          <p:cNvPr id="12294" name="Rectangle 4"/>
          <p:cNvSpPr/>
          <p:nvPr/>
        </p:nvSpPr>
        <p:spPr>
          <a:xfrm>
            <a:off x="1619250" y="5300663"/>
            <a:ext cx="6192838" cy="9144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p>
            <a:pPr algn="ctr"/>
            <a:r>
              <a:rPr lang="zh-CN" altLang="en-US" sz="4000" dirty="0">
                <a:solidFill>
                  <a:srgbClr val="000000"/>
                </a:solidFill>
                <a:latin typeface="Arial" panose="020B0604020202020204" pitchFamily="34" charset="0"/>
                <a:ea typeface="黑体" panose="02010609060101010101" pitchFamily="1" charset="-122"/>
              </a:rPr>
              <a:t>修改会失去消息的完整性</a:t>
            </a:r>
            <a:endParaRPr lang="zh-CN" altLang="en-US" sz="4000" dirty="0">
              <a:solidFill>
                <a:srgbClr val="000000"/>
              </a:solidFill>
              <a:latin typeface="Arial" panose="020B0604020202020204" pitchFamily="34" charset="0"/>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6387"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6388" name="Rectangle 2"/>
          <p:cNvSpPr>
            <a:spLocks noGrp="1" noRot="1"/>
          </p:cNvSpPr>
          <p:nvPr>
            <p:ph type="title"/>
          </p:nvPr>
        </p:nvSpPr>
        <p:spPr>
          <a:xfrm>
            <a:off x="828675" y="188913"/>
            <a:ext cx="9188450" cy="1143000"/>
          </a:xfrm>
        </p:spPr>
        <p:txBody>
          <a:bodyPr vert="horz" wrap="square" anchor="ctr"/>
          <a:p>
            <a:pPr algn="l" eaLnBrk="1" hangingPunct="1"/>
            <a:r>
              <a:rPr lang="en-US" altLang="x-none" b="1" dirty="0">
                <a:latin typeface="微软雅黑" panose="020B0503020204020204" charset="-122"/>
                <a:ea typeface="微软雅黑" panose="020B0503020204020204" charset="-122"/>
              </a:rPr>
              <a:t>3</a:t>
            </a:r>
            <a:r>
              <a:rPr lang="zh-CN" altLang="en-US" b="1" dirty="0">
                <a:latin typeface="微软雅黑" panose="020B0503020204020204" charset="-122"/>
                <a:ea typeface="微软雅黑" panose="020B0503020204020204" charset="-122"/>
              </a:rPr>
              <a:t>）可用性</a:t>
            </a:r>
            <a:endParaRPr lang="zh-CN" altLang="en-US" b="1" dirty="0">
              <a:latin typeface="微软雅黑" panose="020B0503020204020204" charset="-122"/>
              <a:ea typeface="微软雅黑" panose="020B0503020204020204" charset="-122"/>
            </a:endParaRPr>
          </a:p>
        </p:txBody>
      </p:sp>
      <p:sp>
        <p:nvSpPr>
          <p:cNvPr id="16389" name="Rectangle 3"/>
          <p:cNvSpPr>
            <a:spLocks noGrp="1" noRot="1"/>
          </p:cNvSpPr>
          <p:nvPr>
            <p:ph type="body"/>
          </p:nvPr>
        </p:nvSpPr>
        <p:spPr/>
        <p:txBody>
          <a:bodyPr vert="horz" wrap="square" anchor="t"/>
          <a:p>
            <a:pPr eaLnBrk="1" hangingPunct="1"/>
            <a:r>
              <a:rPr lang="zh-CN" altLang="en-US" b="1" dirty="0">
                <a:solidFill>
                  <a:srgbClr val="000000"/>
                </a:solidFill>
                <a:latin typeface="微软雅黑" panose="020B0503020204020204" charset="-122"/>
                <a:ea typeface="微软雅黑" panose="020B0503020204020204" charset="-122"/>
              </a:rPr>
              <a:t>可用性原则指定要随时向授权方提供资源（即信息）</a:t>
            </a:r>
            <a:endParaRPr lang="zh-CN" altLang="en-US" b="1" dirty="0">
              <a:solidFill>
                <a:srgbClr val="000000"/>
              </a:solidFill>
              <a:latin typeface="微软雅黑" panose="020B0503020204020204" charset="-122"/>
              <a:ea typeface="微软雅黑" panose="020B0503020204020204" charset="-122"/>
            </a:endParaRPr>
          </a:p>
          <a:p>
            <a:pPr eaLnBrk="1" hangingPunct="1"/>
            <a:endParaRPr lang="zh-CN" altLang="en-US" b="1" dirty="0">
              <a:solidFill>
                <a:srgbClr val="000000"/>
              </a:solidFill>
              <a:latin typeface="微软雅黑" panose="020B0503020204020204" charset="-122"/>
              <a:ea typeface="微软雅黑" panose="020B0503020204020204" charset="-122"/>
            </a:endParaRPr>
          </a:p>
          <a:p>
            <a:pPr eaLnBrk="1" hangingPunct="1"/>
            <a:r>
              <a:rPr lang="zh-CN" altLang="en-US" b="1" dirty="0">
                <a:solidFill>
                  <a:srgbClr val="000000"/>
                </a:solidFill>
                <a:latin typeface="微软雅黑" panose="020B0503020204020204" charset="-122"/>
                <a:ea typeface="微软雅黑" panose="020B0503020204020204" charset="-122"/>
              </a:rPr>
              <a:t>例如，由于某个非授权用户</a:t>
            </a:r>
            <a:r>
              <a:rPr lang="en-US" altLang="x-none" b="1" dirty="0">
                <a:solidFill>
                  <a:srgbClr val="000000"/>
                </a:solidFill>
                <a:latin typeface="微软雅黑" panose="020B0503020204020204" charset="-122"/>
                <a:ea typeface="微软雅黑" panose="020B0503020204020204" charset="-122"/>
              </a:rPr>
              <a:t>C</a:t>
            </a:r>
            <a:r>
              <a:rPr lang="zh-CN" altLang="en-US" b="1" dirty="0">
                <a:solidFill>
                  <a:srgbClr val="000000"/>
                </a:solidFill>
                <a:latin typeface="微软雅黑" panose="020B0503020204020204" charset="-122"/>
                <a:ea typeface="微软雅黑" panose="020B0503020204020204" charset="-122"/>
              </a:rPr>
              <a:t>盗窃和修改了</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的个人银行账号，使无法给</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开出合法的</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a:t>
            </a:r>
            <a:endParaRPr lang="zh-CN" altLang="en-US" b="1" dirty="0">
              <a:solidFill>
                <a:srgbClr val="000000"/>
              </a:solidFill>
              <a:latin typeface="微软雅黑" panose="020B0503020204020204" charset="-122"/>
              <a:ea typeface="微软雅黑" panose="020B0503020204020204" charset="-122"/>
            </a:endParaRPr>
          </a:p>
          <a:p>
            <a:pPr eaLnBrk="1" hangingPunct="1">
              <a:buNone/>
            </a:pPr>
            <a:endParaRPr lang="zh-CN" altLang="en-US" b="1" dirty="0">
              <a:solidFill>
                <a:srgbClr val="000000"/>
              </a:solidFill>
              <a:latin typeface="微软雅黑" panose="020B0503020204020204" charset="-122"/>
              <a:ea typeface="微软雅黑" panose="020B0503020204020204" charset="-122"/>
            </a:endParaRPr>
          </a:p>
          <a:p>
            <a:pPr eaLnBrk="1" hangingPunct="1"/>
            <a:r>
              <a:rPr lang="zh-CN" altLang="en-US" dirty="0"/>
              <a:t>   </a:t>
            </a:r>
            <a:endParaRPr lang="zh-CN" altLang="en-US" dirty="0"/>
          </a:p>
          <a:p>
            <a:pPr eaLnBrk="1" hangingPunct="1"/>
            <a:endParaRPr lang="en-US" altLang="x-none" dirty="0"/>
          </a:p>
        </p:txBody>
      </p:sp>
      <p:sp>
        <p:nvSpPr>
          <p:cNvPr id="16390" name="Rectangle 4"/>
          <p:cNvSpPr/>
          <p:nvPr/>
        </p:nvSpPr>
        <p:spPr>
          <a:xfrm>
            <a:off x="684213" y="4941888"/>
            <a:ext cx="6767512" cy="9144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p>
            <a:pPr algn="ctr"/>
            <a:r>
              <a:rPr lang="en-US" altLang="x-none" dirty="0">
                <a:latin typeface="Arial" panose="020B0604020202020204" pitchFamily="34" charset="0"/>
              </a:rPr>
              <a:t> </a:t>
            </a:r>
            <a:r>
              <a:rPr lang="zh-CN" altLang="en-US" sz="4000" dirty="0">
                <a:solidFill>
                  <a:srgbClr val="000000"/>
                </a:solidFill>
                <a:latin typeface="Arial" panose="020B0604020202020204" pitchFamily="34" charset="0"/>
              </a:rPr>
              <a:t>中断会破坏可用性原则</a:t>
            </a:r>
            <a:endParaRPr lang="zh-CN" altLang="en-US" sz="4000" dirty="0">
              <a:solidFill>
                <a:srgbClr val="000000"/>
              </a:solidFill>
              <a:latin typeface="Arial" panose="020B0604020202020204" pitchFamily="34" charset="0"/>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3315"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3316" name="Rectangle 2"/>
          <p:cNvSpPr>
            <a:spLocks noGrp="1" noRot="1"/>
          </p:cNvSpPr>
          <p:nvPr>
            <p:ph type="title"/>
          </p:nvPr>
        </p:nvSpPr>
        <p:spPr>
          <a:xfrm>
            <a:off x="755650" y="0"/>
            <a:ext cx="8086725" cy="1143000"/>
          </a:xfrm>
        </p:spPr>
        <p:txBody>
          <a:bodyPr vert="horz" wrap="square" anchor="ctr"/>
          <a:p>
            <a:pPr algn="l" eaLnBrk="1" hangingPunct="1"/>
            <a:r>
              <a:rPr lang="en-US" altLang="zh-CN" b="1" dirty="0">
                <a:latin typeface="微软雅黑" panose="020B0503020204020204" charset="-122"/>
                <a:ea typeface="微软雅黑" panose="020B0503020204020204" charset="-122"/>
              </a:rPr>
              <a:t>4</a:t>
            </a:r>
            <a:r>
              <a:rPr lang="zh-CN" altLang="en-US" b="1" dirty="0">
                <a:latin typeface="微软雅黑" panose="020B0503020204020204" charset="-122"/>
                <a:ea typeface="微软雅黑" panose="020B0503020204020204" charset="-122"/>
              </a:rPr>
              <a:t>）鉴别</a:t>
            </a:r>
            <a:r>
              <a:rPr lang="en-US" altLang="x-none"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真实性）</a:t>
            </a:r>
            <a:endParaRPr lang="zh-CN" altLang="en-US" b="1" dirty="0">
              <a:latin typeface="微软雅黑" panose="020B0503020204020204" charset="-122"/>
              <a:ea typeface="微软雅黑" panose="020B0503020204020204" charset="-122"/>
            </a:endParaRPr>
          </a:p>
        </p:txBody>
      </p:sp>
      <p:sp>
        <p:nvSpPr>
          <p:cNvPr id="13317" name="Rectangle 3"/>
          <p:cNvSpPr>
            <a:spLocks noGrp="1" noRot="1"/>
          </p:cNvSpPr>
          <p:nvPr>
            <p:ph type="body"/>
          </p:nvPr>
        </p:nvSpPr>
        <p:spPr>
          <a:xfrm>
            <a:off x="36513" y="1270000"/>
            <a:ext cx="9072562" cy="4830763"/>
          </a:xfrm>
        </p:spPr>
        <p:txBody>
          <a:bodyPr vert="horz" wrap="square" anchor="t"/>
          <a:p>
            <a:pPr eaLnBrk="1" hangingPunct="1">
              <a:lnSpc>
                <a:spcPct val="80000"/>
              </a:lnSpc>
            </a:pPr>
            <a:r>
              <a:rPr lang="en-US" altLang="x-none" dirty="0"/>
              <a:t>  </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要保证</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是来自</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，而不是别人假装</a:t>
            </a:r>
            <a:r>
              <a:rPr lang="en-US" altLang="x-none" b="1" dirty="0">
                <a:solidFill>
                  <a:srgbClr val="000000"/>
                </a:solidFill>
                <a:latin typeface="微软雅黑" panose="020B0503020204020204" charset="-122"/>
                <a:ea typeface="微软雅黑" panose="020B0503020204020204" charset="-122"/>
              </a:rPr>
              <a:t>A </a:t>
            </a:r>
            <a:r>
              <a:rPr lang="zh-CN" altLang="en-US" b="1" dirty="0">
                <a:solidFill>
                  <a:srgbClr val="000000"/>
                </a:solidFill>
                <a:latin typeface="微软雅黑" panose="020B0503020204020204" charset="-122"/>
                <a:ea typeface="微软雅黑" panose="020B0503020204020204" charset="-122"/>
              </a:rPr>
              <a:t>（否则是假</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a:t>
            </a:r>
            <a:endParaRPr lang="zh-CN" altLang="en-US" b="1" dirty="0">
              <a:solidFill>
                <a:srgbClr val="000000"/>
              </a:solidFill>
              <a:latin typeface="微软雅黑" panose="020B0503020204020204" charset="-122"/>
              <a:ea typeface="微软雅黑" panose="020B0503020204020204" charset="-122"/>
            </a:endParaRPr>
          </a:p>
          <a:p>
            <a:pPr eaLnBrk="1" hangingPunct="1">
              <a:lnSpc>
                <a:spcPct val="80000"/>
              </a:lnSpc>
              <a:buNone/>
            </a:pPr>
            <a:r>
              <a:rPr lang="zh-CN" altLang="en-US" b="1" dirty="0">
                <a:solidFill>
                  <a:srgbClr val="000000"/>
                </a:solidFill>
                <a:latin typeface="微软雅黑" panose="020B0503020204020204" charset="-122"/>
                <a:ea typeface="微软雅黑" panose="020B0503020204020204" charset="-122"/>
              </a:rPr>
              <a:t>      </a:t>
            </a:r>
            <a:r>
              <a:rPr lang="en-US" altLang="x-none" b="1" dirty="0">
                <a:solidFill>
                  <a:srgbClr val="000000"/>
                </a:solidFill>
                <a:latin typeface="微软雅黑" panose="020B0503020204020204" charset="-122"/>
                <a:ea typeface="微软雅黑" panose="020B0503020204020204" charset="-122"/>
              </a:rPr>
              <a:t>--</a:t>
            </a:r>
            <a:r>
              <a:rPr lang="zh-CN" altLang="en-US" b="1" dirty="0">
                <a:solidFill>
                  <a:srgbClr val="000000"/>
                </a:solidFill>
                <a:latin typeface="微软雅黑" panose="020B0503020204020204" charset="-122"/>
                <a:ea typeface="微软雅黑" panose="020B0503020204020204" charset="-122"/>
              </a:rPr>
              <a:t>这是鉴别原则</a:t>
            </a:r>
            <a:endParaRPr lang="zh-CN" altLang="en-US" b="1" dirty="0">
              <a:solidFill>
                <a:srgbClr val="000000"/>
              </a:solidFill>
              <a:latin typeface="微软雅黑" panose="020B0503020204020204" charset="-122"/>
              <a:ea typeface="微软雅黑" panose="020B0503020204020204" charset="-122"/>
            </a:endParaRPr>
          </a:p>
          <a:p>
            <a:pPr eaLnBrk="1" hangingPunct="1">
              <a:lnSpc>
                <a:spcPct val="80000"/>
              </a:lnSpc>
              <a:buNone/>
            </a:pPr>
            <a:endParaRPr lang="zh-CN" altLang="en-US" b="1" dirty="0">
              <a:solidFill>
                <a:srgbClr val="000000"/>
              </a:solidFill>
              <a:latin typeface="微软雅黑" panose="020B0503020204020204" charset="-122"/>
              <a:ea typeface="微软雅黑" panose="020B0503020204020204" charset="-122"/>
            </a:endParaRPr>
          </a:p>
          <a:p>
            <a:pPr eaLnBrk="1" hangingPunct="1">
              <a:lnSpc>
                <a:spcPct val="80000"/>
              </a:lnSpc>
              <a:buNone/>
            </a:pPr>
            <a:r>
              <a:rPr lang="zh-CN" altLang="en-US" dirty="0">
                <a:latin typeface="微软雅黑" panose="020B0503020204020204" charset="-122"/>
                <a:ea typeface="微软雅黑" panose="020B0503020204020204" charset="-122"/>
              </a:rPr>
              <a:t>  </a:t>
            </a:r>
            <a:r>
              <a:rPr lang="zh-CN" altLang="en-US" b="1" dirty="0">
                <a:solidFill>
                  <a:srgbClr val="FF0000"/>
                </a:solidFill>
                <a:latin typeface="微软雅黑" panose="020B0503020204020204" charset="-122"/>
                <a:ea typeface="微软雅黑" panose="020B0503020204020204" charset="-122"/>
              </a:rPr>
              <a:t>鉴别机制可以建立身份证明。鉴别过程保证正确标识电子消息或文档来源。</a:t>
            </a:r>
            <a:endParaRPr lang="zh-CN" altLang="en-US" b="1" dirty="0">
              <a:solidFill>
                <a:srgbClr val="FF0000"/>
              </a:solidFill>
              <a:latin typeface="微软雅黑" panose="020B0503020204020204" charset="-122"/>
              <a:ea typeface="微软雅黑" panose="020B0503020204020204" charset="-122"/>
            </a:endParaRPr>
          </a:p>
          <a:p>
            <a:pPr eaLnBrk="1" hangingPunct="1">
              <a:lnSpc>
                <a:spcPct val="80000"/>
              </a:lnSpc>
              <a:buNone/>
            </a:pPr>
            <a:endParaRPr lang="zh-CN" altLang="en-US" dirty="0">
              <a:latin typeface="微软雅黑" panose="020B0503020204020204" charset="-122"/>
              <a:ea typeface="微软雅黑" panose="020B0503020204020204" charset="-122"/>
            </a:endParaRPr>
          </a:p>
          <a:p>
            <a:pPr eaLnBrk="1" hangingPunct="1">
              <a:lnSpc>
                <a:spcPct val="80000"/>
              </a:lnSpc>
              <a:buNone/>
            </a:pPr>
            <a:endParaRPr lang="zh-CN" altLang="en-US" sz="2800" dirty="0">
              <a:latin typeface="微软雅黑" panose="020B0503020204020204" charset="-122"/>
              <a:ea typeface="微软雅黑" panose="020B0503020204020204" charset="-122"/>
            </a:endParaRPr>
          </a:p>
          <a:p>
            <a:pPr eaLnBrk="1" hangingPunct="1">
              <a:lnSpc>
                <a:spcPct val="80000"/>
              </a:lnSpc>
              <a:buNone/>
            </a:pPr>
            <a:endParaRPr lang="zh-CN" altLang="en-US" sz="2800" b="1" dirty="0"/>
          </a:p>
          <a:p>
            <a:pPr eaLnBrk="1" hangingPunct="1">
              <a:lnSpc>
                <a:spcPct val="80000"/>
              </a:lnSpc>
              <a:buNone/>
            </a:pPr>
            <a:r>
              <a:rPr lang="zh-CN" altLang="en-US" sz="2800" dirty="0"/>
              <a:t>        </a:t>
            </a:r>
            <a:endParaRPr lang="zh-CN" altLang="en-US" sz="2800" dirty="0"/>
          </a:p>
        </p:txBody>
      </p:sp>
      <p:sp>
        <p:nvSpPr>
          <p:cNvPr id="13318" name="Rectangle 4"/>
          <p:cNvSpPr/>
          <p:nvPr/>
        </p:nvSpPr>
        <p:spPr>
          <a:xfrm>
            <a:off x="1116013" y="5013325"/>
            <a:ext cx="7056437" cy="9144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p>
            <a:pPr algn="ctr"/>
            <a:r>
              <a:rPr lang="zh-CN" altLang="en-US" sz="4000" dirty="0">
                <a:solidFill>
                  <a:srgbClr val="000000"/>
                </a:solidFill>
                <a:latin typeface="Arial" panose="020B0604020202020204" pitchFamily="34" charset="0"/>
                <a:ea typeface="黑体" panose="02010609060101010101" pitchFamily="1" charset="-122"/>
              </a:rPr>
              <a:t>缺乏鉴别机制时可能导致伪造</a:t>
            </a:r>
            <a:endParaRPr lang="zh-CN" altLang="en-US" sz="4000" dirty="0">
              <a:solidFill>
                <a:srgbClr val="000000"/>
              </a:solidFill>
              <a:latin typeface="Arial" panose="020B0604020202020204" pitchFamily="34" charset="0"/>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4339"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4340" name="Rectangle 2"/>
          <p:cNvSpPr>
            <a:spLocks noGrp="1" noRot="1"/>
          </p:cNvSpPr>
          <p:nvPr>
            <p:ph type="title"/>
          </p:nvPr>
        </p:nvSpPr>
        <p:spPr>
          <a:xfrm>
            <a:off x="755650" y="228600"/>
            <a:ext cx="8086725" cy="1143000"/>
          </a:xfrm>
        </p:spPr>
        <p:txBody>
          <a:bodyPr vert="horz" wrap="square" anchor="ctr"/>
          <a:p>
            <a:pPr algn="l" eaLnBrk="1" hangingPunct="1"/>
            <a:r>
              <a:rPr lang="en-US" altLang="zh-CN" b="1" dirty="0">
                <a:latin typeface="微软雅黑" panose="020B0503020204020204" charset="-122"/>
                <a:ea typeface="微软雅黑" panose="020B0503020204020204" charset="-122"/>
              </a:rPr>
              <a:t>5</a:t>
            </a:r>
            <a:r>
              <a:rPr lang="zh-CN" altLang="en-US" b="1" dirty="0">
                <a:latin typeface="微软雅黑" panose="020B0503020204020204" charset="-122"/>
                <a:ea typeface="微软雅黑" panose="020B0503020204020204" charset="-122"/>
              </a:rPr>
              <a:t>）不可抵赖</a:t>
            </a:r>
            <a:endParaRPr lang="zh-CN" altLang="en-US" b="1" dirty="0">
              <a:latin typeface="微软雅黑" panose="020B0503020204020204" charset="-122"/>
              <a:ea typeface="微软雅黑" panose="020B0503020204020204" charset="-122"/>
            </a:endParaRPr>
          </a:p>
        </p:txBody>
      </p:sp>
      <p:sp>
        <p:nvSpPr>
          <p:cNvPr id="14341" name="Rectangle 3"/>
          <p:cNvSpPr>
            <a:spLocks noGrp="1" noRot="1"/>
          </p:cNvSpPr>
          <p:nvPr>
            <p:ph type="body"/>
          </p:nvPr>
        </p:nvSpPr>
        <p:spPr>
          <a:xfrm>
            <a:off x="827088" y="1600200"/>
            <a:ext cx="8015287" cy="4498975"/>
          </a:xfrm>
        </p:spPr>
        <p:txBody>
          <a:bodyPr vert="horz" wrap="square" anchor="t"/>
          <a:p>
            <a:pPr eaLnBrk="1" hangingPunct="1"/>
            <a:r>
              <a:rPr lang="zh-CN" altLang="en-US" b="1" dirty="0">
                <a:solidFill>
                  <a:srgbClr val="000000"/>
                </a:solidFill>
                <a:latin typeface="微软雅黑" panose="020B0503020204020204" charset="-122"/>
                <a:ea typeface="微软雅黑" panose="020B0503020204020204" charset="-122"/>
              </a:rPr>
              <a:t>如果</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把</a:t>
            </a:r>
            <a:r>
              <a:rPr lang="zh-CN" altLang="en-US" b="1" dirty="0">
                <a:solidFill>
                  <a:srgbClr val="000000"/>
                </a:solidFill>
                <a:latin typeface="微软雅黑" panose="020B0503020204020204" charset="-122"/>
                <a:ea typeface="微软雅黑" panose="020B0503020204020204" charset="-122"/>
                <a:sym typeface="+mn-ea"/>
              </a:rPr>
              <a:t>转账单的</a:t>
            </a:r>
            <a:r>
              <a:rPr lang="en-US" altLang="zh-CN" b="1" dirty="0">
                <a:solidFill>
                  <a:srgbClr val="000000"/>
                </a:solidFill>
                <a:latin typeface="微软雅黑" panose="020B0503020204020204" charset="-122"/>
                <a:ea typeface="微软雅黑" panose="020B0503020204020204" charset="-122"/>
                <a:sym typeface="+mn-ea"/>
              </a:rPr>
              <a:t>100</a:t>
            </a:r>
            <a:r>
              <a:rPr lang="zh-CN" altLang="en-US" b="1" dirty="0">
                <a:solidFill>
                  <a:srgbClr val="000000"/>
                </a:solidFill>
                <a:latin typeface="微软雅黑" panose="020B0503020204020204" charset="-122"/>
                <a:ea typeface="微软雅黑" panose="020B0503020204020204" charset="-122"/>
                <a:sym typeface="+mn-ea"/>
              </a:rPr>
              <a:t>元</a:t>
            </a:r>
            <a:r>
              <a:rPr lang="zh-CN" altLang="en-US" b="1" dirty="0">
                <a:solidFill>
                  <a:srgbClr val="000000"/>
                </a:solidFill>
                <a:latin typeface="微软雅黑" panose="020B0503020204020204" charset="-122"/>
                <a:ea typeface="微软雅黑" panose="020B0503020204020204" charset="-122"/>
              </a:rPr>
              <a:t>转入</a:t>
            </a:r>
            <a:r>
              <a:rPr lang="en-US" altLang="zh-CN"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的账号中，钱从</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账号转到</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账号之后，</a:t>
            </a:r>
            <a:r>
              <a:rPr lang="en-US" altLang="x-none" b="1" dirty="0">
                <a:solidFill>
                  <a:srgbClr val="000000"/>
                </a:solidFill>
                <a:latin typeface="微软雅黑" panose="020B0503020204020204" charset="-122"/>
                <a:ea typeface="微软雅黑" panose="020B0503020204020204" charset="-122"/>
              </a:rPr>
              <a:t>A </a:t>
            </a:r>
            <a:r>
              <a:rPr lang="zh-CN" altLang="en-US" b="1" dirty="0">
                <a:solidFill>
                  <a:srgbClr val="000000"/>
                </a:solidFill>
                <a:latin typeface="微软雅黑" panose="020B0503020204020204" charset="-122"/>
                <a:ea typeface="微软雅黑" panose="020B0503020204020204" charset="-122"/>
              </a:rPr>
              <a:t>否认签发了</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呢？法院要用</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的签名否认</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的抵账，解决争端。</a:t>
            </a:r>
            <a:endParaRPr lang="zh-CN" altLang="en-US" b="1" dirty="0">
              <a:solidFill>
                <a:srgbClr val="000000"/>
              </a:solidFill>
              <a:latin typeface="微软雅黑" panose="020B0503020204020204" charset="-122"/>
              <a:ea typeface="微软雅黑" panose="020B0503020204020204" charset="-122"/>
            </a:endParaRPr>
          </a:p>
          <a:p>
            <a:pPr eaLnBrk="1" hangingPunct="1">
              <a:buNone/>
            </a:pPr>
            <a:r>
              <a:rPr lang="zh-CN" altLang="en-US" b="1" dirty="0">
                <a:solidFill>
                  <a:srgbClr val="000000"/>
                </a:solidFill>
                <a:latin typeface="微软雅黑" panose="020B0503020204020204" charset="-122"/>
                <a:ea typeface="微软雅黑" panose="020B0503020204020204" charset="-122"/>
              </a:rPr>
              <a:t>     </a:t>
            </a:r>
            <a:r>
              <a:rPr lang="en-US" altLang="x-none" b="1" dirty="0">
                <a:solidFill>
                  <a:srgbClr val="000000"/>
                </a:solidFill>
                <a:latin typeface="微软雅黑" panose="020B0503020204020204" charset="-122"/>
                <a:ea typeface="微软雅黑" panose="020B0503020204020204" charset="-122"/>
              </a:rPr>
              <a:t>--</a:t>
            </a:r>
            <a:r>
              <a:rPr lang="zh-CN" altLang="en-US" b="1" dirty="0">
                <a:solidFill>
                  <a:srgbClr val="000000"/>
                </a:solidFill>
                <a:latin typeface="微软雅黑" panose="020B0503020204020204" charset="-122"/>
                <a:ea typeface="微软雅黑" panose="020B0503020204020204" charset="-122"/>
              </a:rPr>
              <a:t>这是不可抵赖原则。</a:t>
            </a:r>
            <a:endParaRPr lang="zh-CN" altLang="en-US" b="1" dirty="0">
              <a:solidFill>
                <a:srgbClr val="000000"/>
              </a:solidFill>
              <a:latin typeface="微软雅黑" panose="020B0503020204020204" charset="-122"/>
              <a:ea typeface="微软雅黑" panose="020B0503020204020204" charset="-122"/>
            </a:endParaRPr>
          </a:p>
          <a:p>
            <a:pPr eaLnBrk="1" hangingPunct="1"/>
            <a:endParaRPr lang="zh-CN" altLang="en-US" dirty="0">
              <a:latin typeface="微软雅黑" panose="020B0503020204020204" charset="-122"/>
              <a:ea typeface="微软雅黑" panose="020B0503020204020204" charset="-122"/>
            </a:endParaRPr>
          </a:p>
          <a:p>
            <a:pPr eaLnBrk="1" hangingPunct="1"/>
            <a:endParaRPr lang="en-US" altLang="x-none" dirty="0"/>
          </a:p>
        </p:txBody>
      </p:sp>
      <p:sp>
        <p:nvSpPr>
          <p:cNvPr id="14342" name="Rectangle 4"/>
          <p:cNvSpPr/>
          <p:nvPr/>
        </p:nvSpPr>
        <p:spPr>
          <a:xfrm>
            <a:off x="1619250" y="4868863"/>
            <a:ext cx="6915150" cy="1152525"/>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p>
            <a:pPr algn="ctr"/>
            <a:r>
              <a:rPr lang="zh-CN" altLang="en-US" sz="3200" dirty="0">
                <a:solidFill>
                  <a:srgbClr val="000000"/>
                </a:solidFill>
                <a:latin typeface="Arial" panose="020B0604020202020204" pitchFamily="34" charset="0"/>
                <a:ea typeface="黑体" panose="02010609060101010101" pitchFamily="1" charset="-122"/>
              </a:rPr>
              <a:t>不可抵赖不允许发和收消息者</a:t>
            </a:r>
            <a:endParaRPr lang="zh-CN" altLang="en-US" sz="3200" dirty="0">
              <a:solidFill>
                <a:srgbClr val="000000"/>
              </a:solidFill>
              <a:latin typeface="Arial" panose="020B0604020202020204" pitchFamily="34" charset="0"/>
              <a:ea typeface="黑体" panose="02010609060101010101" pitchFamily="1" charset="-122"/>
            </a:endParaRPr>
          </a:p>
          <a:p>
            <a:pPr algn="ctr"/>
            <a:r>
              <a:rPr lang="zh-CN" altLang="en-US" sz="3200" dirty="0">
                <a:solidFill>
                  <a:srgbClr val="000000"/>
                </a:solidFill>
                <a:latin typeface="Arial" panose="020B0604020202020204" pitchFamily="34" charset="0"/>
                <a:ea typeface="黑体" panose="02010609060101010101" pitchFamily="1" charset="-122"/>
              </a:rPr>
              <a:t>拒绝承认发和收到的消息</a:t>
            </a:r>
            <a:endParaRPr lang="zh-CN" altLang="en-US" sz="3200" dirty="0">
              <a:solidFill>
                <a:srgbClr val="000000"/>
              </a:solidFill>
              <a:latin typeface="Arial" panose="020B0604020202020204" pitchFamily="34" charset="0"/>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15363"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15364" name="Rectangle 2"/>
          <p:cNvSpPr>
            <a:spLocks noGrp="1" noRot="1"/>
          </p:cNvSpPr>
          <p:nvPr>
            <p:ph type="title"/>
          </p:nvPr>
        </p:nvSpPr>
        <p:spPr>
          <a:xfrm>
            <a:off x="755650" y="0"/>
            <a:ext cx="9188450" cy="1143000"/>
          </a:xfrm>
        </p:spPr>
        <p:txBody>
          <a:bodyPr vert="horz" wrap="square" anchor="ctr"/>
          <a:p>
            <a:pPr algn="l" eaLnBrk="1" hangingPunct="1"/>
            <a:r>
              <a:rPr lang="en-US" altLang="zh-CN" b="1" dirty="0">
                <a:latin typeface="微软雅黑" panose="020B0503020204020204" charset="-122"/>
                <a:ea typeface="微软雅黑" panose="020B0503020204020204" charset="-122"/>
              </a:rPr>
              <a:t>6</a:t>
            </a:r>
            <a:r>
              <a:rPr lang="zh-CN" altLang="en-US" b="1" dirty="0">
                <a:latin typeface="微软雅黑" panose="020B0503020204020204" charset="-122"/>
                <a:ea typeface="微软雅黑" panose="020B0503020204020204" charset="-122"/>
              </a:rPr>
              <a:t>）访问控制（</a:t>
            </a:r>
            <a:r>
              <a:rPr lang="zh-CN" altLang="en-US" b="1" dirty="0">
                <a:solidFill>
                  <a:srgbClr val="FF0000"/>
                </a:solidFill>
                <a:latin typeface="微软雅黑" panose="020B0503020204020204" charset="-122"/>
                <a:ea typeface="微软雅黑" panose="020B0503020204020204" charset="-122"/>
              </a:rPr>
              <a:t>可控性</a:t>
            </a:r>
            <a:r>
              <a:rPr lang="zh-CN" altLang="en-US" b="1" dirty="0">
                <a:latin typeface="微软雅黑" panose="020B0503020204020204" charset="-122"/>
                <a:ea typeface="微软雅黑" panose="020B0503020204020204" charset="-122"/>
              </a:rPr>
              <a:t>）</a:t>
            </a:r>
            <a:endParaRPr lang="zh-CN" altLang="en-US" b="1" dirty="0">
              <a:latin typeface="微软雅黑" panose="020B0503020204020204" charset="-122"/>
              <a:ea typeface="微软雅黑" panose="020B0503020204020204" charset="-122"/>
            </a:endParaRPr>
          </a:p>
        </p:txBody>
      </p:sp>
      <p:sp>
        <p:nvSpPr>
          <p:cNvPr id="15365" name="Rectangle 3"/>
          <p:cNvSpPr>
            <a:spLocks noGrp="1" noRot="1"/>
          </p:cNvSpPr>
          <p:nvPr>
            <p:ph type="body"/>
          </p:nvPr>
        </p:nvSpPr>
        <p:spPr>
          <a:xfrm>
            <a:off x="755650" y="1600200"/>
            <a:ext cx="8086725" cy="4498975"/>
          </a:xfrm>
        </p:spPr>
        <p:txBody>
          <a:bodyPr vert="horz" wrap="square" anchor="t"/>
          <a:p>
            <a:pPr eaLnBrk="1" hangingPunct="1"/>
            <a:r>
              <a:rPr lang="zh-CN" altLang="en-US" b="1" dirty="0">
                <a:solidFill>
                  <a:srgbClr val="000000"/>
                </a:solidFill>
                <a:latin typeface="微软雅黑" panose="020B0503020204020204" charset="-122"/>
                <a:ea typeface="微软雅黑" panose="020B0503020204020204" charset="-122"/>
              </a:rPr>
              <a:t>访问控制原则确定谁能访问什么。</a:t>
            </a:r>
            <a:endParaRPr lang="zh-CN" altLang="en-US" b="1" dirty="0">
              <a:solidFill>
                <a:srgbClr val="000000"/>
              </a:solidFill>
              <a:latin typeface="微软雅黑" panose="020B0503020204020204" charset="-122"/>
              <a:ea typeface="微软雅黑" panose="020B0503020204020204" charset="-122"/>
            </a:endParaRPr>
          </a:p>
          <a:p>
            <a:pPr eaLnBrk="1" hangingPunct="1">
              <a:buNone/>
            </a:pPr>
            <a:r>
              <a:rPr lang="zh-CN" altLang="en-US" b="1" dirty="0">
                <a:solidFill>
                  <a:srgbClr val="000000"/>
                </a:solidFill>
                <a:latin typeface="微软雅黑" panose="020B0503020204020204" charset="-122"/>
                <a:ea typeface="微软雅黑" panose="020B0503020204020204" charset="-122"/>
              </a:rPr>
              <a:t>    </a:t>
            </a:r>
            <a:endParaRPr lang="zh-CN" altLang="en-US" b="1" dirty="0">
              <a:solidFill>
                <a:srgbClr val="000000"/>
              </a:solidFill>
              <a:latin typeface="微软雅黑" panose="020B0503020204020204" charset="-122"/>
              <a:ea typeface="微软雅黑" panose="020B0503020204020204" charset="-122"/>
            </a:endParaRPr>
          </a:p>
          <a:p>
            <a:pPr eaLnBrk="1" hangingPunct="1">
              <a:buNone/>
            </a:pPr>
            <a:r>
              <a:rPr lang="zh-CN" altLang="en-US" b="1" dirty="0">
                <a:solidFill>
                  <a:srgbClr val="000000"/>
                </a:solidFill>
                <a:latin typeface="微软雅黑" panose="020B0503020204020204" charset="-122"/>
                <a:ea typeface="微软雅黑" panose="020B0503020204020204" charset="-122"/>
              </a:rPr>
              <a:t>    例如，指定允许</a:t>
            </a:r>
            <a:r>
              <a:rPr lang="en-US" altLang="x-none" b="1" dirty="0">
                <a:solidFill>
                  <a:srgbClr val="000000"/>
                </a:solidFill>
                <a:latin typeface="微软雅黑" panose="020B0503020204020204" charset="-122"/>
                <a:ea typeface="微软雅黑" panose="020B0503020204020204" charset="-122"/>
              </a:rPr>
              <a:t>B</a:t>
            </a:r>
            <a:r>
              <a:rPr lang="zh-CN" altLang="en-US" b="1" dirty="0">
                <a:solidFill>
                  <a:srgbClr val="000000"/>
                </a:solidFill>
                <a:latin typeface="微软雅黑" panose="020B0503020204020204" charset="-122"/>
                <a:ea typeface="微软雅黑" panose="020B0503020204020204" charset="-122"/>
              </a:rPr>
              <a:t>浏览</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开出的</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，但不能更改</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的信息。而</a:t>
            </a:r>
            <a:r>
              <a:rPr lang="en-US" altLang="x-none" b="1" dirty="0">
                <a:solidFill>
                  <a:srgbClr val="000000"/>
                </a:solidFill>
                <a:latin typeface="微软雅黑" panose="020B0503020204020204" charset="-122"/>
                <a:ea typeface="微软雅黑" panose="020B0503020204020204" charset="-122"/>
              </a:rPr>
              <a:t>A</a:t>
            </a:r>
            <a:r>
              <a:rPr lang="zh-CN" altLang="en-US" b="1" dirty="0">
                <a:solidFill>
                  <a:srgbClr val="000000"/>
                </a:solidFill>
                <a:latin typeface="微软雅黑" panose="020B0503020204020204" charset="-122"/>
                <a:ea typeface="微软雅黑" panose="020B0503020204020204" charset="-122"/>
              </a:rPr>
              <a:t>则可以更改</a:t>
            </a:r>
            <a:r>
              <a:rPr lang="zh-CN" altLang="en-US" b="1" dirty="0">
                <a:solidFill>
                  <a:srgbClr val="000000"/>
                </a:solidFill>
                <a:latin typeface="微软雅黑" panose="020B0503020204020204" charset="-122"/>
                <a:ea typeface="微软雅黑" panose="020B0503020204020204" charset="-122"/>
                <a:sym typeface="+mn-ea"/>
              </a:rPr>
              <a:t>转账单</a:t>
            </a:r>
            <a:r>
              <a:rPr lang="zh-CN" altLang="en-US" b="1" dirty="0">
                <a:solidFill>
                  <a:srgbClr val="000000"/>
                </a:solidFill>
                <a:latin typeface="微软雅黑" panose="020B0503020204020204" charset="-122"/>
                <a:ea typeface="微软雅黑" panose="020B0503020204020204" charset="-122"/>
              </a:rPr>
              <a:t>的信息。</a:t>
            </a:r>
            <a:endParaRPr lang="zh-CN" altLang="en-US" b="1" dirty="0">
              <a:solidFill>
                <a:srgbClr val="000000"/>
              </a:solidFill>
              <a:latin typeface="微软雅黑" panose="020B0503020204020204" charset="-122"/>
              <a:ea typeface="微软雅黑" panose="020B0503020204020204" charset="-122"/>
            </a:endParaRPr>
          </a:p>
          <a:p>
            <a:pPr eaLnBrk="1" hangingPunct="1">
              <a:buNone/>
            </a:pPr>
            <a:endParaRPr lang="en-US" altLang="x-none" b="1" dirty="0">
              <a:solidFill>
                <a:srgbClr val="000000"/>
              </a:solidFill>
              <a:latin typeface="微软雅黑" panose="020B0503020204020204" charset="-122"/>
              <a:ea typeface="微软雅黑" panose="020B0503020204020204" charset="-122"/>
            </a:endParaRPr>
          </a:p>
        </p:txBody>
      </p:sp>
      <p:sp>
        <p:nvSpPr>
          <p:cNvPr id="15366" name="Rectangle 4"/>
          <p:cNvSpPr/>
          <p:nvPr/>
        </p:nvSpPr>
        <p:spPr>
          <a:xfrm>
            <a:off x="1116013" y="5013325"/>
            <a:ext cx="7272337" cy="914400"/>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p>
            <a:pPr algn="ctr"/>
            <a:r>
              <a:rPr lang="zh-CN" altLang="en-US" sz="3200" dirty="0">
                <a:solidFill>
                  <a:srgbClr val="000000"/>
                </a:solidFill>
                <a:latin typeface="Arial" panose="020B0604020202020204" pitchFamily="34" charset="0"/>
                <a:ea typeface="黑体" panose="02010609060101010101" pitchFamily="1" charset="-122"/>
              </a:rPr>
              <a:t>访问控制制定和控制谁能访问什么？</a:t>
            </a:r>
            <a:endParaRPr lang="zh-CN" altLang="en-US" sz="3200" dirty="0">
              <a:solidFill>
                <a:srgbClr val="000000"/>
              </a:solidFill>
              <a:latin typeface="Arial" panose="020B0604020202020204" pitchFamily="34" charset="0"/>
              <a:ea typeface="黑体" panose="02010609060101010101" pitchFamily="1"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en-US" sz="4400" b="1" i="0" u="none" strike="noStrike" kern="0" cap="none" spc="0" normalizeH="0" baseline="0"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cs typeface="+mj-cs"/>
              </a:rPr>
            </a:br>
            <a:r>
              <a:rPr kumimoji="0" lang="zh-CN" altLang="en-US" sz="4400" b="1"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mj-cs"/>
              </a:rPr>
              <a:t>什么是网络空间安全技术？</a:t>
            </a:r>
            <a:br>
              <a:rPr kumimoji="0" lang="zh-CN" altLang="en-US" sz="4400" b="1" i="0" u="none" strike="noStrike" kern="0" cap="none" spc="0" normalizeH="0" baseline="0"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cs typeface="+mj-cs"/>
              </a:rPr>
            </a:br>
            <a:endParaRPr kumimoji="0" lang="zh-CN" alt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9218" name="日期占位符 3"/>
          <p:cNvSpPr>
            <a:spLocks noGrp="1"/>
          </p:cNvSpPr>
          <p:nvPr>
            <p:ph type="dt" sz="half" idx="10"/>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BB962C8B-B14F-4D97-AF65-F5344CB8AC3E}" type="datetime1">
              <a:rPr lang="zh-CN" altLang="en-US" sz="1400" b="0" dirty="0"/>
            </a:fld>
            <a:endParaRPr lang="zh-CN" altLang="en-US" sz="1400" b="0" dirty="0"/>
          </a:p>
        </p:txBody>
      </p:sp>
      <p:sp>
        <p:nvSpPr>
          <p:cNvPr id="9219" name="灯片编号占位符 4"/>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en-US" altLang="zh-CN" sz="1400" b="0" dirty="0"/>
            </a:fld>
            <a:endParaRPr lang="en-US" altLang="zh-CN" sz="1400" b="0" dirty="0"/>
          </a:p>
        </p:txBody>
      </p:sp>
      <p:pic>
        <p:nvPicPr>
          <p:cNvPr id="9220" name="Picture 4"/>
          <p:cNvPicPr>
            <a:picLocks noGrp="1" noRot="1" noChangeAspect="1"/>
          </p:cNvPicPr>
          <p:nvPr>
            <p:ph idx="1"/>
          </p:nvPr>
        </p:nvPicPr>
        <p:blipFill>
          <a:blip r:embed="rId1"/>
          <a:stretch>
            <a:fillRect/>
          </a:stretch>
        </p:blipFill>
        <p:spPr>
          <a:xfrm>
            <a:off x="313055" y="1590675"/>
            <a:ext cx="8451215" cy="339598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sz="4400">
                <a:solidFill>
                  <a:srgbClr val="000066"/>
                </a:solidFill>
                <a:latin typeface="微软雅黑" panose="020B0503020204020204" charset="-122"/>
                <a:ea typeface="微软雅黑" panose="020B0503020204020204" charset="-122"/>
              </a:rPr>
              <a:t>一个通常的信息安全管理实例</a:t>
            </a:r>
            <a:endParaRPr lang="zh-CN" altLang="en-US" sz="4400">
              <a:solidFill>
                <a:srgbClr val="000066"/>
              </a:soli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8520" y="228600"/>
            <a:ext cx="7983855" cy="1143000"/>
          </a:xfrm>
        </p:spPr>
        <p:txBody>
          <a:bodyPr/>
          <a:p>
            <a:pPr algn="l"/>
            <a:r>
              <a:rPr lang="zh-CN" altLang="en-US" sz="5400">
                <a:solidFill>
                  <a:srgbClr val="C00000"/>
                </a:solidFill>
              </a:rPr>
              <a:t>？？？？？？</a:t>
            </a:r>
            <a:endParaRPr lang="zh-CN" altLang="en-US" sz="5400">
              <a:solidFill>
                <a:srgbClr val="C00000"/>
              </a:solidFill>
            </a:endParaRPr>
          </a:p>
        </p:txBody>
      </p:sp>
      <p:sp>
        <p:nvSpPr>
          <p:cNvPr id="3" name="内容占位符 2"/>
          <p:cNvSpPr>
            <a:spLocks noGrp="1"/>
          </p:cNvSpPr>
          <p:nvPr>
            <p:ph idx="1"/>
          </p:nvPr>
        </p:nvSpPr>
        <p:spPr>
          <a:xfrm>
            <a:off x="858520" y="1600200"/>
            <a:ext cx="7983855" cy="4498975"/>
          </a:xfrm>
        </p:spPr>
        <p:txBody>
          <a:bodyPr/>
          <a:p>
            <a:r>
              <a:rPr lang="zh-CN" altLang="en-US" sz="4000">
                <a:solidFill>
                  <a:srgbClr val="00B050"/>
                </a:solidFill>
                <a:latin typeface="微软雅黑" panose="020B0503020204020204" charset="-122"/>
                <a:ea typeface="微软雅黑" panose="020B0503020204020204" charset="-122"/>
              </a:rPr>
              <a:t>什么是区块链技术？</a:t>
            </a:r>
            <a:endParaRPr lang="zh-CN" altLang="en-US" sz="4000">
              <a:solidFill>
                <a:srgbClr val="00B050"/>
              </a:solidFill>
              <a:latin typeface="微软雅黑" panose="020B0503020204020204" charset="-122"/>
              <a:ea typeface="微软雅黑" panose="020B0503020204020204" charset="-122"/>
            </a:endParaRPr>
          </a:p>
          <a:p>
            <a:r>
              <a:rPr lang="zh-CN" altLang="en-US" sz="4000">
                <a:solidFill>
                  <a:srgbClr val="00B050"/>
                </a:solidFill>
                <a:latin typeface="微软雅黑" panose="020B0503020204020204" charset="-122"/>
                <a:ea typeface="微软雅黑" panose="020B0503020204020204" charset="-122"/>
              </a:rPr>
              <a:t>什么是人脸识别技术？</a:t>
            </a:r>
            <a:endParaRPr lang="zh-CN" altLang="en-US" sz="4000">
              <a:solidFill>
                <a:srgbClr val="00B050"/>
              </a:solidFill>
              <a:latin typeface="微软雅黑" panose="020B0503020204020204" charset="-122"/>
              <a:ea typeface="微软雅黑" panose="020B0503020204020204" charset="-122"/>
            </a:endParaRPr>
          </a:p>
          <a:p>
            <a:pPr marL="0" indent="0">
              <a:buNone/>
            </a:pPr>
            <a:endParaRPr lang="zh-CN" altLang="en-US" sz="4000">
              <a:solidFill>
                <a:srgbClr val="00B050"/>
              </a:solidFill>
              <a:latin typeface="微软雅黑" panose="020B0503020204020204" charset="-122"/>
              <a:ea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37891"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37892" name="Rectangle 2"/>
          <p:cNvSpPr>
            <a:spLocks noGrp="1" noRot="1"/>
          </p:cNvSpPr>
          <p:nvPr>
            <p:ph type="title"/>
          </p:nvPr>
        </p:nvSpPr>
        <p:spPr>
          <a:xfrm>
            <a:off x="301625" y="-26987"/>
            <a:ext cx="8540750" cy="1657350"/>
          </a:xfrm>
        </p:spPr>
        <p:txBody>
          <a:bodyPr vert="horz" wrap="square" anchor="ctr"/>
          <a:p>
            <a:pPr marL="1905" indent="569595" algn="l" eaLnBrk="1" hangingPunct="1">
              <a:buFont typeface="Wingdings" panose="05000000000000000000" pitchFamily="2" charset="2"/>
              <a:buChar char="ü"/>
            </a:pPr>
            <a:r>
              <a:rPr lang="zh-CN" altLang="en-US">
                <a:latin typeface="微软雅黑" panose="020B0503020204020204" charset="-122"/>
                <a:ea typeface="微软雅黑" panose="020B0503020204020204" charset="-122"/>
              </a:rPr>
              <a:t>如何防止</a:t>
            </a:r>
            <a:r>
              <a:rPr lang="zh-CN" altLang="en-US">
                <a:solidFill>
                  <a:srgbClr val="CC0000"/>
                </a:solidFill>
                <a:latin typeface="微软雅黑" panose="020B0503020204020204" charset="-122"/>
                <a:ea typeface="微软雅黑" panose="020B0503020204020204" charset="-122"/>
              </a:rPr>
              <a:t>信息安全事故</a:t>
            </a:r>
            <a:r>
              <a:rPr lang="zh-CN" altLang="en-US">
                <a:latin typeface="微软雅黑" panose="020B0503020204020204" charset="-122"/>
                <a:ea typeface="微软雅黑" panose="020B0503020204020204" charset="-122"/>
              </a:rPr>
              <a:t>的发生？</a:t>
            </a:r>
            <a:endParaRPr lang="zh-CN" altLang="en-US">
              <a:latin typeface="微软雅黑" panose="020B0503020204020204" charset="-122"/>
              <a:ea typeface="微软雅黑" panose="020B0503020204020204" charset="-122"/>
            </a:endParaRPr>
          </a:p>
        </p:txBody>
      </p:sp>
      <p:sp>
        <p:nvSpPr>
          <p:cNvPr id="37893" name="Rectangle 3"/>
          <p:cNvSpPr>
            <a:spLocks noGrp="1" noRot="1"/>
          </p:cNvSpPr>
          <p:nvPr>
            <p:ph type="body"/>
          </p:nvPr>
        </p:nvSpPr>
        <p:spPr>
          <a:xfrm>
            <a:off x="755650" y="1600200"/>
            <a:ext cx="7777163" cy="4276725"/>
          </a:xfrm>
        </p:spPr>
        <p:txBody>
          <a:bodyPr vert="horz" wrap="square" anchor="t"/>
          <a:p>
            <a:pPr eaLnBrk="1" hangingPunct="1"/>
          </a:p>
        </p:txBody>
      </p:sp>
      <p:sp>
        <p:nvSpPr>
          <p:cNvPr id="37894" name="Rectangle 4"/>
          <p:cNvSpPr/>
          <p:nvPr/>
        </p:nvSpPr>
        <p:spPr>
          <a:xfrm>
            <a:off x="755650" y="1628458"/>
            <a:ext cx="7848600" cy="424815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zh-CN" altLang="en-US" dirty="0">
              <a:solidFill>
                <a:srgbClr val="000000"/>
              </a:solidFill>
              <a:latin typeface="Arial" panose="020B0604020202020204" pitchFamily="34" charset="0"/>
            </a:endParaRPr>
          </a:p>
          <a:p>
            <a:pPr algn="ctr"/>
            <a:r>
              <a:rPr lang="zh-CN" altLang="en-US" dirty="0">
                <a:solidFill>
                  <a:srgbClr val="000000"/>
                </a:solidFill>
                <a:latin typeface="微软雅黑" panose="020B0503020204020204" charset="-122"/>
                <a:ea typeface="微软雅黑" panose="020B0503020204020204" charset="-122"/>
              </a:rPr>
              <a:t>法律</a:t>
            </a:r>
            <a:endParaRPr lang="zh-CN" altLang="en-US" dirty="0">
              <a:solidFill>
                <a:srgbClr val="000000"/>
              </a:solidFill>
              <a:latin typeface="微软雅黑" panose="020B0503020204020204" charset="-122"/>
              <a:ea typeface="微软雅黑" panose="020B0503020204020204" charset="-122"/>
            </a:endParaRPr>
          </a:p>
        </p:txBody>
      </p:sp>
      <p:sp>
        <p:nvSpPr>
          <p:cNvPr id="37895" name="Rectangle 5"/>
          <p:cNvSpPr/>
          <p:nvPr/>
        </p:nvSpPr>
        <p:spPr>
          <a:xfrm>
            <a:off x="1763713" y="2276475"/>
            <a:ext cx="5616575" cy="30956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ndParaRPr>
          </a:p>
        </p:txBody>
      </p:sp>
      <p:sp>
        <p:nvSpPr>
          <p:cNvPr id="37896" name="Rectangle 8"/>
          <p:cNvSpPr/>
          <p:nvPr/>
        </p:nvSpPr>
        <p:spPr>
          <a:xfrm>
            <a:off x="2268538" y="2852738"/>
            <a:ext cx="4679950" cy="208756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r>
              <a:rPr lang="zh-CN" altLang="en-US" dirty="0">
                <a:solidFill>
                  <a:srgbClr val="000000"/>
                </a:solidFill>
                <a:latin typeface="微软雅黑" panose="020B0503020204020204" charset="-122"/>
                <a:ea typeface="微软雅黑" panose="020B0503020204020204" charset="-122"/>
              </a:rPr>
              <a:t>技术</a:t>
            </a:r>
            <a:endParaRPr lang="zh-CN" altLang="en-US" dirty="0">
              <a:solidFill>
                <a:srgbClr val="000000"/>
              </a:solidFill>
              <a:latin typeface="微软雅黑" panose="020B0503020204020204" charset="-122"/>
              <a:ea typeface="微软雅黑" panose="020B0503020204020204" charset="-122"/>
            </a:endParaRPr>
          </a:p>
        </p:txBody>
      </p:sp>
      <p:sp>
        <p:nvSpPr>
          <p:cNvPr id="37897" name="Rectangle 10"/>
          <p:cNvSpPr/>
          <p:nvPr/>
        </p:nvSpPr>
        <p:spPr>
          <a:xfrm>
            <a:off x="2664778" y="3175318"/>
            <a:ext cx="3959225" cy="1296987"/>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r>
              <a:rPr lang="zh-CN" altLang="en-US" dirty="0">
                <a:solidFill>
                  <a:srgbClr val="000000"/>
                </a:solidFill>
                <a:latin typeface="微软雅黑" panose="020B0503020204020204" charset="-122"/>
                <a:ea typeface="微软雅黑" panose="020B0503020204020204" charset="-122"/>
              </a:rPr>
              <a:t>管理</a:t>
            </a:r>
            <a:endParaRPr lang="zh-CN" altLang="en-US" dirty="0">
              <a:solidFill>
                <a:srgbClr val="000000"/>
              </a:solidFill>
              <a:latin typeface="微软雅黑" panose="020B0503020204020204" charset="-122"/>
              <a:ea typeface="微软雅黑" panose="020B0503020204020204" charset="-122"/>
            </a:endParaRPr>
          </a:p>
        </p:txBody>
      </p:sp>
      <p:sp>
        <p:nvSpPr>
          <p:cNvPr id="37898" name="Rectangle 12"/>
          <p:cNvSpPr/>
          <p:nvPr/>
        </p:nvSpPr>
        <p:spPr>
          <a:xfrm>
            <a:off x="3132138" y="3357563"/>
            <a:ext cx="3240087" cy="431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p>
            <a:pPr algn="ctr"/>
            <a:endParaRPr lang="en-US" altLang="x-none" dirty="0">
              <a:latin typeface="Arial" panose="020B0604020202020204" pitchFamily="34" charset="0"/>
            </a:endParaRPr>
          </a:p>
          <a:p>
            <a:pPr algn="ctr"/>
            <a:endParaRPr lang="en-US" altLang="x-none" dirty="0">
              <a:latin typeface="Arial" panose="020B0604020202020204" pitchFamily="34" charset="0"/>
            </a:endParaRPr>
          </a:p>
          <a:p>
            <a:pPr algn="ctr"/>
            <a:r>
              <a:rPr lang="zh-CN" altLang="en-US" dirty="0">
                <a:solidFill>
                  <a:srgbClr val="000000"/>
                </a:solidFill>
                <a:latin typeface="微软雅黑" panose="020B0503020204020204" charset="-122"/>
                <a:ea typeface="微软雅黑" panose="020B0503020204020204" charset="-122"/>
              </a:rPr>
              <a:t>信息安全</a:t>
            </a:r>
            <a:endParaRPr lang="zh-CN" altLang="en-US" dirty="0">
              <a:solidFill>
                <a:srgbClr val="000000"/>
              </a:solidFill>
              <a:latin typeface="微软雅黑" panose="020B0503020204020204" charset="-122"/>
              <a:ea typeface="微软雅黑" panose="020B0503020204020204" charset="-122"/>
            </a:endParaRPr>
          </a:p>
          <a:p>
            <a:pPr algn="ctr"/>
            <a:endParaRPr lang="zh-CN" altLang="en-US" dirty="0">
              <a:solidFill>
                <a:srgbClr val="000000"/>
              </a:solidFill>
              <a:latin typeface="微软雅黑" panose="020B0503020204020204" charset="-122"/>
              <a:ea typeface="微软雅黑" panose="020B0503020204020204" charset="-122"/>
            </a:endParaRPr>
          </a:p>
          <a:p>
            <a:pPr algn="ctr"/>
            <a:r>
              <a:rPr lang="zh-CN" altLang="en-US" dirty="0">
                <a:solidFill>
                  <a:srgbClr val="000000"/>
                </a:solidFill>
                <a:latin typeface="微软雅黑" panose="020B0503020204020204" charset="-122"/>
                <a:ea typeface="微软雅黑" panose="020B0503020204020204" charset="-122"/>
              </a:rPr>
              <a:t>伦理与道德规范</a:t>
            </a:r>
            <a:endParaRPr lang="zh-CN" altLang="en-US" dirty="0">
              <a:solidFill>
                <a:srgbClr val="00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38915"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38916" name="Rectangle 3"/>
          <p:cNvSpPr>
            <a:spLocks noGrp="1" noRot="1"/>
          </p:cNvSpPr>
          <p:nvPr>
            <p:ph type="body"/>
          </p:nvPr>
        </p:nvSpPr>
        <p:spPr>
          <a:xfrm>
            <a:off x="971550" y="117475"/>
            <a:ext cx="7870825" cy="6340475"/>
          </a:xfrm>
        </p:spPr>
        <p:txBody>
          <a:bodyPr vert="horz" wrap="square" anchor="t"/>
          <a:p>
            <a:pPr eaLnBrk="1" hangingPunct="1">
              <a:lnSpc>
                <a:spcPct val="90000"/>
              </a:lnSpc>
            </a:pPr>
            <a:r>
              <a:rPr lang="zh-CN" altLang="en-US" sz="4000" b="1">
                <a:solidFill>
                  <a:schemeClr val="tx2"/>
                </a:solidFill>
                <a:latin typeface="微软雅黑" panose="020B0503020204020204" charset="-122"/>
                <a:ea typeface="微软雅黑" panose="020B0503020204020204" charset="-122"/>
              </a:rPr>
              <a:t>伦理与道德规范</a:t>
            </a:r>
            <a:r>
              <a:rPr lang="zh-CN" altLang="en-US" sz="3600" b="1">
                <a:solidFill>
                  <a:srgbClr val="000000"/>
                </a:solidFill>
                <a:latin typeface="微软雅黑" panose="020B0503020204020204" charset="-122"/>
                <a:ea typeface="微软雅黑" panose="020B0503020204020204" charset="-122"/>
              </a:rPr>
              <a:t>是基础，计算机犯罪不同于传统的犯罪，常常是行为与结果相分离，点击几下鼠标，按几下键盘，可能会给社会和他人造成灾难性的后果，而罪犯的感觉可能与玩一个电子游戏没有什么差别，所以要建立计算机行业伦理与道德规范，形成良好的计算机行为规则，什么是可为，什么是不可为。</a:t>
            </a:r>
            <a:endParaRPr lang="zh-CN" altLang="en-US" sz="3600" b="1">
              <a:solidFill>
                <a:srgbClr val="00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文本占位符 39937"/>
          <p:cNvSpPr>
            <a:spLocks noGrp="1" noRot="1"/>
          </p:cNvSpPr>
          <p:nvPr>
            <p:ph type="body" idx="1"/>
          </p:nvPr>
        </p:nvSpPr>
        <p:spPr>
          <a:xfrm>
            <a:off x="107950" y="0"/>
            <a:ext cx="9045575" cy="4498975"/>
          </a:xfrm>
        </p:spPr>
        <p:txBody>
          <a:bodyPr/>
          <a:p>
            <a:pPr>
              <a:buFont typeface="Wingdings" panose="05000000000000000000" pitchFamily="2" charset="2"/>
              <a:buChar char="ü"/>
            </a:pPr>
            <a:r>
              <a:rPr lang="zh-CN" altLang="en-US">
                <a:solidFill>
                  <a:schemeClr val="tx2"/>
                </a:solidFill>
                <a:latin typeface="微软雅黑" panose="020B0503020204020204" charset="-122"/>
                <a:ea typeface="微软雅黑" panose="020B0503020204020204" charset="-122"/>
              </a:rPr>
              <a:t>中国最小黑客：为了不做作业黑掉学校系统</a:t>
            </a:r>
            <a:endParaRPr lang="zh-CN" altLang="en-US">
              <a:solidFill>
                <a:schemeClr val="tx2"/>
              </a:solidFill>
              <a:latin typeface="微软雅黑" panose="020B0503020204020204" charset="-122"/>
              <a:ea typeface="微软雅黑" panose="020B0503020204020204" charset="-122"/>
            </a:endParaRPr>
          </a:p>
          <a:p>
            <a:endParaRPr lang="zh-CN" altLang="en-US">
              <a:solidFill>
                <a:schemeClr val="tx2"/>
              </a:solidFill>
              <a:latin typeface="微软雅黑" panose="020B0503020204020204" charset="-122"/>
              <a:ea typeface="微软雅黑" panose="020B0503020204020204" charset="-122"/>
            </a:endParaRPr>
          </a:p>
          <a:p>
            <a:endParaRPr lang="zh-CN" altLang="en-US"/>
          </a:p>
        </p:txBody>
      </p:sp>
      <p:pic>
        <p:nvPicPr>
          <p:cNvPr id="39939" name="图片 3"/>
          <p:cNvPicPr>
            <a:picLocks noChangeAspect="1"/>
          </p:cNvPicPr>
          <p:nvPr/>
        </p:nvPicPr>
        <p:blipFill>
          <a:blip r:embed="rId1"/>
          <a:stretch>
            <a:fillRect/>
          </a:stretch>
        </p:blipFill>
        <p:spPr>
          <a:xfrm>
            <a:off x="1547813" y="1412875"/>
            <a:ext cx="5715000" cy="4457700"/>
          </a:xfrm>
          <a:prstGeom prst="rect">
            <a:avLst/>
          </a:prstGeom>
          <a:noFill/>
          <a:ln w="9525">
            <a:noFill/>
          </a:ln>
        </p:spPr>
      </p:pic>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占位符 40961"/>
          <p:cNvSpPr>
            <a:spLocks noGrp="1" noRot="1"/>
          </p:cNvSpPr>
          <p:nvPr>
            <p:ph type="body" idx="1"/>
          </p:nvPr>
        </p:nvSpPr>
        <p:spPr>
          <a:xfrm>
            <a:off x="395288" y="44450"/>
            <a:ext cx="8540750" cy="4498975"/>
          </a:xfrm>
        </p:spPr>
        <p:txBody>
          <a:bodyPr/>
          <a:p>
            <a:pPr>
              <a:lnSpc>
                <a:spcPct val="90000"/>
              </a:lnSpc>
            </a:pPr>
            <a:r>
              <a:rPr lang="zh-CN" altLang="en-US" sz="4000">
                <a:solidFill>
                  <a:srgbClr val="C00000"/>
                </a:solidFill>
                <a:latin typeface="微软雅黑" panose="020B0503020204020204" charset="-122"/>
                <a:ea typeface="微软雅黑" panose="020B0503020204020204" charset="-122"/>
              </a:rPr>
              <a:t>原标题：</a:t>
            </a:r>
            <a:r>
              <a:rPr lang="en-US" altLang="zh-CN" sz="4000">
                <a:solidFill>
                  <a:srgbClr val="C00000"/>
                </a:solidFill>
                <a:latin typeface="微软雅黑" panose="020B0503020204020204" charset="-122"/>
                <a:ea typeface="微软雅黑" panose="020B0503020204020204" charset="-122"/>
              </a:rPr>
              <a:t>12</a:t>
            </a:r>
            <a:r>
              <a:rPr lang="zh-CN" altLang="en-US" sz="4000">
                <a:solidFill>
                  <a:srgbClr val="C00000"/>
                </a:solidFill>
                <a:latin typeface="微软雅黑" panose="020B0503020204020204" charset="-122"/>
                <a:ea typeface="微软雅黑" panose="020B0503020204020204" charset="-122"/>
              </a:rPr>
              <a:t>岁幼童成中国最小黑客</a:t>
            </a:r>
            <a:endParaRPr lang="zh-CN" altLang="en-US" sz="4000">
              <a:solidFill>
                <a:srgbClr val="C00000"/>
              </a:solidFill>
              <a:latin typeface="微软雅黑" panose="020B0503020204020204" charset="-122"/>
              <a:ea typeface="微软雅黑" panose="020B0503020204020204" charset="-122"/>
            </a:endParaRPr>
          </a:p>
          <a:p>
            <a:pPr>
              <a:lnSpc>
                <a:spcPct val="90000"/>
              </a:lnSpc>
            </a:pPr>
            <a:endParaRPr lang="zh-CN" altLang="en-US">
              <a:solidFill>
                <a:srgbClr val="000000"/>
              </a:solidFill>
              <a:latin typeface="微软雅黑" panose="020B0503020204020204" charset="-122"/>
              <a:ea typeface="微软雅黑" panose="020B0503020204020204" charset="-122"/>
            </a:endParaRPr>
          </a:p>
          <a:p>
            <a:pPr>
              <a:lnSpc>
                <a:spcPct val="90000"/>
              </a:lnSpc>
            </a:pPr>
            <a:r>
              <a:rPr lang="zh-CN" altLang="en-US">
                <a:solidFill>
                  <a:srgbClr val="000000"/>
                </a:solidFill>
                <a:latin typeface="微软雅黑" panose="020B0503020204020204" charset="-122"/>
                <a:ea typeface="微软雅黑" panose="020B0503020204020204" charset="-122"/>
              </a:rPr>
              <a:t>据</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大连晚报</a:t>
            </a:r>
            <a:r>
              <a:rPr lang="en-US" altLang="zh-CN">
                <a:solidFill>
                  <a:srgbClr val="000000"/>
                </a:solidFill>
                <a:latin typeface="微软雅黑" panose="020B0503020204020204" charset="-122"/>
                <a:ea typeface="微软雅黑" panose="020B0503020204020204" charset="-122"/>
              </a:rPr>
              <a:t>》</a:t>
            </a:r>
            <a:r>
              <a:rPr lang="zh-CN" altLang="en-US">
                <a:solidFill>
                  <a:srgbClr val="000000"/>
                </a:solidFill>
                <a:latin typeface="微软雅黑" panose="020B0503020204020204" charset="-122"/>
                <a:ea typeface="微软雅黑" panose="020B0503020204020204" charset="-122"/>
              </a:rPr>
              <a:t>微博</a:t>
            </a:r>
            <a:r>
              <a:rPr lang="en-US" altLang="zh-CN">
                <a:solidFill>
                  <a:srgbClr val="000000"/>
                </a:solidFill>
                <a:latin typeface="微软雅黑" panose="020B0503020204020204" charset="-122"/>
                <a:ea typeface="微软雅黑" panose="020B0503020204020204" charset="-122"/>
              </a:rPr>
              <a:t>9</a:t>
            </a:r>
            <a:r>
              <a:rPr lang="zh-CN" altLang="en-US">
                <a:solidFill>
                  <a:srgbClr val="000000"/>
                </a:solidFill>
                <a:latin typeface="微软雅黑" panose="020B0503020204020204" charset="-122"/>
                <a:ea typeface="微软雅黑" panose="020B0503020204020204" charset="-122"/>
              </a:rPr>
              <a:t>月</a:t>
            </a:r>
            <a:r>
              <a:rPr lang="en-US" altLang="zh-CN">
                <a:solidFill>
                  <a:srgbClr val="000000"/>
                </a:solidFill>
                <a:latin typeface="微软雅黑" panose="020B0503020204020204" charset="-122"/>
                <a:ea typeface="微软雅黑" panose="020B0503020204020204" charset="-122"/>
              </a:rPr>
              <a:t>26</a:t>
            </a:r>
            <a:r>
              <a:rPr lang="zh-CN" altLang="en-US">
                <a:solidFill>
                  <a:srgbClr val="000000"/>
                </a:solidFill>
                <a:latin typeface="微软雅黑" panose="020B0503020204020204" charset="-122"/>
                <a:ea typeface="微软雅黑" panose="020B0503020204020204" charset="-122"/>
              </a:rPr>
              <a:t>日报道，</a:t>
            </a:r>
            <a:r>
              <a:rPr lang="en-US" altLang="zh-CN">
                <a:solidFill>
                  <a:srgbClr val="000000"/>
                </a:solidFill>
                <a:latin typeface="微软雅黑" panose="020B0503020204020204" charset="-122"/>
                <a:ea typeface="微软雅黑" panose="020B0503020204020204" charset="-122"/>
              </a:rPr>
              <a:t>2014</a:t>
            </a:r>
            <a:r>
              <a:rPr lang="zh-CN" altLang="en-US">
                <a:solidFill>
                  <a:srgbClr val="000000"/>
                </a:solidFill>
                <a:latin typeface="微软雅黑" panose="020B0503020204020204" charset="-122"/>
                <a:ea typeface="微软雅黑" panose="020B0503020204020204" charset="-122"/>
              </a:rPr>
              <a:t>中国互联网安全大会，</a:t>
            </a:r>
            <a:r>
              <a:rPr lang="en-US" altLang="zh-CN">
                <a:solidFill>
                  <a:srgbClr val="000000"/>
                </a:solidFill>
                <a:latin typeface="微软雅黑" panose="020B0503020204020204" charset="-122"/>
                <a:ea typeface="微软雅黑" panose="020B0503020204020204" charset="-122"/>
              </a:rPr>
              <a:t>12</a:t>
            </a:r>
            <a:r>
              <a:rPr lang="zh-CN" altLang="en-US">
                <a:solidFill>
                  <a:srgbClr val="000000"/>
                </a:solidFill>
                <a:latin typeface="微软雅黑" panose="020B0503020204020204" charset="-122"/>
                <a:ea typeface="微软雅黑" panose="020B0503020204020204" charset="-122"/>
              </a:rPr>
              <a:t>岁幼童汪正扬，成了中国最小的黑客。他现在清华附中读初一：为了不做作业，入侵了学校的在线答题系统；利用黑客所谓“抓包技术”花</a:t>
            </a:r>
            <a:r>
              <a:rPr lang="en-US" altLang="zh-CN">
                <a:solidFill>
                  <a:srgbClr val="000000"/>
                </a:solidFill>
                <a:latin typeface="微软雅黑" panose="020B0503020204020204" charset="-122"/>
                <a:ea typeface="微软雅黑" panose="020B0503020204020204" charset="-122"/>
              </a:rPr>
              <a:t>1</a:t>
            </a:r>
            <a:r>
              <a:rPr lang="zh-CN" altLang="en-US">
                <a:solidFill>
                  <a:srgbClr val="000000"/>
                </a:solidFill>
                <a:latin typeface="微软雅黑" panose="020B0503020204020204" charset="-122"/>
                <a:ea typeface="微软雅黑" panose="020B0503020204020204" charset="-122"/>
              </a:rPr>
              <a:t>分钱，买了</a:t>
            </a:r>
            <a:r>
              <a:rPr lang="en-US" altLang="zh-CN">
                <a:solidFill>
                  <a:srgbClr val="000000"/>
                </a:solidFill>
                <a:latin typeface="微软雅黑" panose="020B0503020204020204" charset="-122"/>
                <a:ea typeface="微软雅黑" panose="020B0503020204020204" charset="-122"/>
              </a:rPr>
              <a:t>2500</a:t>
            </a:r>
            <a:r>
              <a:rPr lang="zh-CN" altLang="en-US">
                <a:solidFill>
                  <a:srgbClr val="000000"/>
                </a:solidFill>
                <a:latin typeface="微软雅黑" panose="020B0503020204020204" charset="-122"/>
                <a:ea typeface="微软雅黑" panose="020B0503020204020204" charset="-122"/>
              </a:rPr>
              <a:t>块钱的东西。</a:t>
            </a:r>
            <a:r>
              <a:rPr lang="en-US" altLang="zh-CN">
                <a:solidFill>
                  <a:srgbClr val="000000"/>
                </a:solidFill>
                <a:latin typeface="微软雅黑" panose="020B0503020204020204" charset="-122"/>
                <a:ea typeface="微软雅黑" panose="020B0503020204020204" charset="-122"/>
              </a:rPr>
              <a:t>12</a:t>
            </a:r>
            <a:r>
              <a:rPr lang="zh-CN" altLang="en-US">
                <a:solidFill>
                  <a:srgbClr val="000000"/>
                </a:solidFill>
                <a:latin typeface="微软雅黑" panose="020B0503020204020204" charset="-122"/>
                <a:ea typeface="微软雅黑" panose="020B0503020204020204" charset="-122"/>
              </a:rPr>
              <a:t>岁他修复计算机漏洞</a:t>
            </a:r>
            <a:r>
              <a:rPr lang="en-US" altLang="zh-CN">
                <a:solidFill>
                  <a:srgbClr val="000000"/>
                </a:solidFill>
                <a:latin typeface="微软雅黑" panose="020B0503020204020204" charset="-122"/>
                <a:ea typeface="微软雅黑" panose="020B0503020204020204" charset="-122"/>
              </a:rPr>
              <a:t>100</a:t>
            </a:r>
            <a:r>
              <a:rPr lang="zh-CN" altLang="en-US">
                <a:solidFill>
                  <a:srgbClr val="000000"/>
                </a:solidFill>
                <a:latin typeface="微软雅黑" panose="020B0503020204020204" charset="-122"/>
                <a:ea typeface="微软雅黑" panose="020B0503020204020204" charset="-122"/>
              </a:rPr>
              <a:t>多。</a:t>
            </a:r>
            <a:endParaRPr lang="zh-CN" altLang="en-US">
              <a:solidFill>
                <a:srgbClr val="000000"/>
              </a:solidFill>
              <a:latin typeface="微软雅黑" panose="020B0503020204020204" charset="-122"/>
              <a:ea typeface="微软雅黑" panose="020B0503020204020204" charset="-122"/>
            </a:endParaRPr>
          </a:p>
          <a:p>
            <a:pPr>
              <a:lnSpc>
                <a:spcPct val="90000"/>
              </a:lnSpc>
            </a:pPr>
            <a:endParaRPr lang="zh-CN" altLang="en-US">
              <a:solidFill>
                <a:srgbClr val="00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41987"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41988" name="Rectangle 3"/>
          <p:cNvSpPr>
            <a:spLocks noGrp="1" noRot="1"/>
          </p:cNvSpPr>
          <p:nvPr>
            <p:ph type="body"/>
          </p:nvPr>
        </p:nvSpPr>
        <p:spPr>
          <a:xfrm>
            <a:off x="827088" y="1341438"/>
            <a:ext cx="8015287" cy="4470400"/>
          </a:xfrm>
        </p:spPr>
        <p:txBody>
          <a:bodyPr vert="horz" wrap="square" anchor="t"/>
          <a:p>
            <a:pPr eaLnBrk="1" hangingPunct="1">
              <a:buNone/>
            </a:pPr>
            <a:r>
              <a:rPr lang="en-US" altLang="x-none" sz="4000" dirty="0"/>
              <a:t>  </a:t>
            </a:r>
            <a:r>
              <a:rPr lang="zh-CN" altLang="en-US" sz="4000" b="1" dirty="0">
                <a:solidFill>
                  <a:schemeClr val="tx2"/>
                </a:solidFill>
                <a:latin typeface="微软雅黑" panose="020B0503020204020204" charset="-122"/>
                <a:ea typeface="微软雅黑" panose="020B0503020204020204" charset="-122"/>
              </a:rPr>
              <a:t>管理是关键</a:t>
            </a:r>
            <a:r>
              <a:rPr lang="zh-CN" altLang="en-US" sz="3600" dirty="0">
                <a:solidFill>
                  <a:schemeClr val="tx2"/>
                </a:solidFill>
                <a:latin typeface="微软雅黑" panose="020B0503020204020204" charset="-122"/>
                <a:ea typeface="微软雅黑" panose="020B0503020204020204" charset="-122"/>
              </a:rPr>
              <a:t>，</a:t>
            </a:r>
            <a:r>
              <a:rPr lang="zh-CN" altLang="en-US" sz="3600" b="1" dirty="0">
                <a:solidFill>
                  <a:srgbClr val="000000"/>
                </a:solidFill>
                <a:latin typeface="微软雅黑" panose="020B0503020204020204" charset="-122"/>
                <a:ea typeface="微软雅黑" panose="020B0503020204020204" charset="-122"/>
              </a:rPr>
              <a:t>常言道“邻居老太太的眼睛加上两把锁，能够杜绝绝大部分失窃案”，这里邻居老太太的眼睛，就是一项管理措施，如内外网隔离、安全等级划分、权限分配、信息中心管理规定、上机须知等，只要在有数据交换的地方加强管理措施，就能强化信息安全。</a:t>
            </a:r>
            <a:endParaRPr lang="zh-CN" altLang="en-US" sz="3600" b="1" dirty="0">
              <a:solidFill>
                <a:srgbClr val="00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43011"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43012" name="Rectangle 3"/>
          <p:cNvSpPr>
            <a:spLocks noGrp="1" noRot="1"/>
          </p:cNvSpPr>
          <p:nvPr>
            <p:ph type="body"/>
          </p:nvPr>
        </p:nvSpPr>
        <p:spPr>
          <a:xfrm>
            <a:off x="84455" y="1557655"/>
            <a:ext cx="9008110" cy="3959225"/>
          </a:xfrm>
        </p:spPr>
        <p:txBody>
          <a:bodyPr vert="horz" wrap="square" anchor="t"/>
          <a:p>
            <a:pPr eaLnBrk="1" hangingPunct="1"/>
            <a:r>
              <a:rPr lang="zh-CN" altLang="en-US" sz="4000" b="1">
                <a:solidFill>
                  <a:schemeClr val="tx2"/>
                </a:solidFill>
                <a:latin typeface="微软雅黑" panose="020B0503020204020204" charset="-122"/>
                <a:ea typeface="微软雅黑" panose="020B0503020204020204" charset="-122"/>
              </a:rPr>
              <a:t>技术是卫士</a:t>
            </a:r>
            <a:r>
              <a:rPr lang="zh-CN" altLang="en-US" sz="4000">
                <a:solidFill>
                  <a:schemeClr val="tx2"/>
                </a:solidFill>
                <a:latin typeface="微软雅黑" panose="020B0503020204020204" charset="-122"/>
                <a:ea typeface="微软雅黑" panose="020B0503020204020204" charset="-122"/>
              </a:rPr>
              <a:t>，</a:t>
            </a:r>
            <a:r>
              <a:rPr lang="zh-CN" altLang="en-US" sz="4000" b="1">
                <a:solidFill>
                  <a:srgbClr val="000066"/>
                </a:solidFill>
                <a:latin typeface="微软雅黑" panose="020B0503020204020204" charset="-122"/>
                <a:ea typeface="微软雅黑" panose="020B0503020204020204" charset="-122"/>
              </a:rPr>
              <a:t>在信息网的各个环节，都有相应的安全技术，如防火墙、入侵检测、身份认证等。</a:t>
            </a:r>
            <a:endParaRPr lang="zh-CN" altLang="en-US" sz="4000" b="1">
              <a:solidFill>
                <a:srgbClr val="000066"/>
              </a:solidFill>
              <a:latin typeface="微软雅黑" panose="020B0503020204020204" charset="-122"/>
              <a:ea typeface="微软雅黑" panose="020B0503020204020204" charset="-122"/>
            </a:endParaRPr>
          </a:p>
          <a:p>
            <a:pPr eaLnBrk="1" hangingPunct="1"/>
            <a:endParaRPr lang="zh-CN" altLang="en-US" sz="4000" b="1">
              <a:solidFill>
                <a:srgbClr val="000066"/>
              </a:solidFill>
              <a:latin typeface="微软雅黑" panose="020B0503020204020204" charset="-122"/>
              <a:ea typeface="微软雅黑" panose="020B0503020204020204" charset="-122"/>
            </a:endParaRPr>
          </a:p>
          <a:p>
            <a:pPr eaLnBrk="1" hangingPunct="1"/>
            <a:r>
              <a:rPr lang="zh-CN" altLang="en-US" sz="4000" b="1" kern="0" noProof="0" dirty="0">
                <a:ln>
                  <a:noFill/>
                </a:ln>
                <a:solidFill>
                  <a:srgbClr val="000000"/>
                </a:solidFill>
                <a:effectLst/>
                <a:uLnTx/>
                <a:uFillTx/>
                <a:latin typeface="微软雅黑" panose="020B0503020204020204" charset="-122"/>
                <a:ea typeface="微软雅黑" panose="020B0503020204020204" charset="-122"/>
                <a:sym typeface="+mn-ea"/>
              </a:rPr>
              <a:t>支撑技术、主动防御技术、被动防御技术、信息安全管理技术</a:t>
            </a:r>
            <a:endParaRPr lang="zh-CN" altLang="en-US" sz="4000" b="1" kern="0" noProof="0" dirty="0">
              <a:ln>
                <a:noFill/>
              </a:ln>
              <a:solidFill>
                <a:srgbClr val="000000"/>
              </a:solidFill>
              <a:effectLst/>
              <a:uLnTx/>
              <a:uFillTx/>
              <a:latin typeface="微软雅黑" panose="020B0503020204020204" charset="-122"/>
              <a:ea typeface="微软雅黑" panose="020B0503020204020204" charset="-122"/>
              <a:sym typeface="+mn-ea"/>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44035"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44036" name="Rectangle 3"/>
          <p:cNvSpPr>
            <a:spLocks noGrp="1" noRot="1"/>
          </p:cNvSpPr>
          <p:nvPr>
            <p:ph type="body"/>
          </p:nvPr>
        </p:nvSpPr>
        <p:spPr>
          <a:xfrm>
            <a:off x="1331913" y="1484313"/>
            <a:ext cx="6840537" cy="4614862"/>
          </a:xfrm>
        </p:spPr>
        <p:txBody>
          <a:bodyPr vert="horz" wrap="square" anchor="t"/>
          <a:p>
            <a:pPr eaLnBrk="1" hangingPunct="1"/>
            <a:r>
              <a:rPr lang="zh-CN" altLang="en-US" sz="4000" b="1">
                <a:solidFill>
                  <a:schemeClr val="tx2"/>
                </a:solidFill>
                <a:latin typeface="微软雅黑" panose="020B0503020204020204" charset="-122"/>
                <a:ea typeface="微软雅黑" panose="020B0503020204020204" charset="-122"/>
              </a:rPr>
              <a:t>法律是底线</a:t>
            </a:r>
            <a:r>
              <a:rPr lang="zh-CN" altLang="en-US" sz="4000">
                <a:solidFill>
                  <a:schemeClr val="tx2"/>
                </a:solidFill>
                <a:latin typeface="微软雅黑" panose="020B0503020204020204" charset="-122"/>
                <a:ea typeface="微软雅黑" panose="020B0503020204020204" charset="-122"/>
              </a:rPr>
              <a:t>，</a:t>
            </a:r>
            <a:r>
              <a:rPr lang="zh-CN" altLang="en-US" sz="4000" b="1">
                <a:solidFill>
                  <a:srgbClr val="000000"/>
                </a:solidFill>
                <a:latin typeface="微软雅黑" panose="020B0503020204020204" charset="-122"/>
                <a:ea typeface="微软雅黑" panose="020B0503020204020204" charset="-122"/>
              </a:rPr>
              <a:t>侵犯了他人、集体和国家的利益，就要承担相应的民事责任、行政责任或刑事责任。</a:t>
            </a:r>
            <a:endParaRPr lang="zh-CN" altLang="en-US" sz="4000" b="1">
              <a:solidFill>
                <a:srgbClr val="000000"/>
              </a:solidFill>
              <a:latin typeface="微软雅黑" panose="020B0503020204020204" charset="-122"/>
              <a:ea typeface="微软雅黑" panose="020B0503020204020204" charset="-122"/>
            </a:endParaRPr>
          </a:p>
          <a:p>
            <a:pPr eaLnBrk="1" hangingPunct="1"/>
            <a:endParaRPr lang="zh-CN" altLang="en-US" sz="4000" b="1">
              <a:solidFill>
                <a:srgbClr val="000000"/>
              </a:solidFill>
              <a:latin typeface="微软雅黑" panose="020B0503020204020204" charset="-122"/>
              <a:ea typeface="微软雅黑" panose="020B0503020204020204" charset="-122"/>
            </a:endParaRPr>
          </a:p>
          <a:p>
            <a:pPr eaLnBrk="1" hangingPunct="1"/>
            <a:r>
              <a:rPr lang="en-US" altLang="zh-CN" sz="4000">
                <a:solidFill>
                  <a:srgbClr val="FFFF00"/>
                </a:solidFill>
                <a:latin typeface="微软雅黑" panose="020B0503020204020204" charset="-122"/>
                <a:ea typeface="微软雅黑" panose="020B0503020204020204" charset="-122"/>
                <a:cs typeface="微软雅黑" panose="020B0503020204020204" charset="-122"/>
                <a:sym typeface="+mn-ea"/>
              </a:rPr>
              <a:t>《</a:t>
            </a:r>
            <a:r>
              <a:rPr lang="zh-CN" altLang="en-US" sz="4000">
                <a:solidFill>
                  <a:srgbClr val="FFFF00"/>
                </a:solidFill>
                <a:latin typeface="微软雅黑" panose="020B0503020204020204" charset="-122"/>
                <a:ea typeface="微软雅黑" panose="020B0503020204020204" charset="-122"/>
                <a:cs typeface="微软雅黑" panose="020B0503020204020204" charset="-122"/>
                <a:sym typeface="+mn-ea"/>
              </a:rPr>
              <a:t>中华人民共和国网络安全</a:t>
            </a:r>
            <a:endParaRPr lang="zh-CN" altLang="en-US" sz="4000">
              <a:solidFill>
                <a:srgbClr val="FFFF00"/>
              </a:solidFill>
              <a:latin typeface="微软雅黑" panose="020B0503020204020204" charset="-122"/>
              <a:ea typeface="微软雅黑" panose="020B0503020204020204" charset="-122"/>
              <a:cs typeface="微软雅黑" panose="020B0503020204020204" charset="-122"/>
              <a:sym typeface="+mn-ea"/>
            </a:endParaRPr>
          </a:p>
          <a:p>
            <a:pPr marL="0" indent="0" eaLnBrk="1" hangingPunct="1">
              <a:buNone/>
            </a:pPr>
            <a:r>
              <a:rPr lang="zh-CN" altLang="en-US" sz="4000">
                <a:solidFill>
                  <a:srgbClr val="FFFF00"/>
                </a:solidFill>
                <a:latin typeface="微软雅黑" panose="020B0503020204020204" charset="-122"/>
                <a:ea typeface="微软雅黑" panose="020B0503020204020204" charset="-122"/>
                <a:cs typeface="微软雅黑" panose="020B0503020204020204" charset="-122"/>
                <a:sym typeface="+mn-ea"/>
              </a:rPr>
              <a:t>      法</a:t>
            </a:r>
            <a:r>
              <a:rPr lang="en-US" altLang="zh-CN" sz="4000">
                <a:solidFill>
                  <a:srgbClr val="FFFF00"/>
                </a:solidFill>
                <a:latin typeface="微软雅黑" panose="020B0503020204020204" charset="-122"/>
                <a:ea typeface="微软雅黑" panose="020B0503020204020204" charset="-122"/>
                <a:cs typeface="微软雅黑" panose="020B0503020204020204" charset="-122"/>
                <a:sym typeface="+mn-ea"/>
              </a:rPr>
              <a:t>》</a:t>
            </a:r>
            <a:endParaRPr lang="zh-CN" altLang="en-US" sz="4000" b="1">
              <a:solidFill>
                <a:srgbClr val="000000"/>
              </a:solidFill>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日期占位符 3"/>
          <p:cNvSpPr txBox="1">
            <a:spLocks noGrp="1"/>
          </p:cNvSpPr>
          <p:nvPr/>
        </p:nvSpPr>
        <p:spPr>
          <a:xfrm>
            <a:off x="301625" y="6245225"/>
            <a:ext cx="2289175" cy="476250"/>
          </a:xfrm>
          <a:prstGeom prst="rect">
            <a:avLst/>
          </a:prstGeom>
          <a:noFill/>
          <a:ln w="9525">
            <a:noFill/>
          </a:ln>
        </p:spPr>
        <p:txBody>
          <a:bodyPr/>
          <a:p>
            <a:fld id="{BB962C8B-B14F-4D97-AF65-F5344CB8AC3E}" type="datetime1">
              <a:rPr lang="zh-CN" altLang="en-US" sz="1400" dirty="0">
                <a:latin typeface="Arial" panose="020B0604020202020204" pitchFamily="34" charset="0"/>
              </a:rPr>
            </a:fld>
            <a:endParaRPr lang="zh-CN" altLang="en-US" sz="1400" dirty="0">
              <a:latin typeface="Arial" panose="020B0604020202020204" pitchFamily="34" charset="0"/>
            </a:endParaRPr>
          </a:p>
        </p:txBody>
      </p:sp>
      <p:sp>
        <p:nvSpPr>
          <p:cNvPr id="45059" name="灯片编号占位符 5"/>
          <p:cNvSpPr txBox="1">
            <a:spLocks noGrp="1"/>
          </p:cNvSpPr>
          <p:nvPr/>
        </p:nvSpPr>
        <p:spPr>
          <a:xfrm>
            <a:off x="6553200" y="6245225"/>
            <a:ext cx="2289175" cy="476250"/>
          </a:xfrm>
          <a:prstGeom prst="rect">
            <a:avLst/>
          </a:prstGeom>
          <a:noFill/>
          <a:ln w="9525">
            <a:noFill/>
          </a:ln>
        </p:spPr>
        <p:txBody>
          <a:bodyPr/>
          <a:p>
            <a:pPr algn="r"/>
            <a:fld id="{9A0DB2DC-4C9A-4742-B13C-FB6460FD3503}" type="slidenum">
              <a:rPr lang="en-US" altLang="x-none" sz="1400" dirty="0">
                <a:latin typeface="Arial" panose="020B0604020202020204" pitchFamily="34" charset="0"/>
              </a:rPr>
            </a:fld>
            <a:endParaRPr lang="en-US" altLang="x-none" sz="1400" dirty="0">
              <a:latin typeface="Arial" panose="020B0604020202020204" pitchFamily="34" charset="0"/>
            </a:endParaRPr>
          </a:p>
        </p:txBody>
      </p:sp>
      <p:sp>
        <p:nvSpPr>
          <p:cNvPr id="45060" name="Rectangle 2"/>
          <p:cNvSpPr>
            <a:spLocks noGrp="1" noRot="1"/>
          </p:cNvSpPr>
          <p:nvPr>
            <p:ph type="title"/>
          </p:nvPr>
        </p:nvSpPr>
        <p:spPr>
          <a:xfrm>
            <a:off x="1619250" y="260350"/>
            <a:ext cx="8540750" cy="823913"/>
          </a:xfrm>
        </p:spPr>
        <p:txBody>
          <a:bodyPr vert="horz" wrap="square" anchor="ctr"/>
          <a:p>
            <a:pPr algn="l" eaLnBrk="1" hangingPunct="1"/>
            <a:r>
              <a:rPr lang="zh-CN" altLang="en-US" sz="4800" b="1">
                <a:latin typeface="微软雅黑" panose="020B0503020204020204" charset="-122"/>
                <a:ea typeface="微软雅黑" panose="020B0503020204020204" charset="-122"/>
              </a:rPr>
              <a:t>两个最常见例子</a:t>
            </a:r>
            <a:endParaRPr lang="zh-CN" altLang="en-US" sz="4800" b="1">
              <a:latin typeface="微软雅黑" panose="020B0503020204020204" charset="-122"/>
              <a:ea typeface="微软雅黑" panose="020B0503020204020204" charset="-122"/>
            </a:endParaRPr>
          </a:p>
        </p:txBody>
      </p:sp>
      <p:sp>
        <p:nvSpPr>
          <p:cNvPr id="45061" name="Rectangle 3"/>
          <p:cNvSpPr>
            <a:spLocks noGrp="1" noRot="1"/>
          </p:cNvSpPr>
          <p:nvPr>
            <p:ph type="body"/>
          </p:nvPr>
        </p:nvSpPr>
        <p:spPr>
          <a:xfrm>
            <a:off x="301625" y="1268413"/>
            <a:ext cx="8540750" cy="4830762"/>
          </a:xfrm>
        </p:spPr>
        <p:txBody>
          <a:bodyPr vert="horz" wrap="square" anchor="t"/>
          <a:p>
            <a:pPr eaLnBrk="1" hangingPunct="1"/>
            <a:r>
              <a:rPr lang="zh-CN" altLang="en-US" sz="4400" b="1" dirty="0">
                <a:solidFill>
                  <a:srgbClr val="000000"/>
                </a:solidFill>
                <a:latin typeface="微软雅黑" panose="020B0503020204020204" charset="-122"/>
                <a:ea typeface="微软雅黑" panose="020B0503020204020204" charset="-122"/>
              </a:rPr>
              <a:t>为什么银行或居民小区要装</a:t>
            </a:r>
            <a:r>
              <a:rPr lang="zh-CN" altLang="en-US" sz="4400" b="1" dirty="0">
                <a:solidFill>
                  <a:schemeClr val="tx2"/>
                </a:solidFill>
                <a:latin typeface="微软雅黑" panose="020B0503020204020204" charset="-122"/>
                <a:ea typeface="微软雅黑" panose="020B0503020204020204" charset="-122"/>
              </a:rPr>
              <a:t>“摄像头”</a:t>
            </a:r>
            <a:r>
              <a:rPr lang="en-US" altLang="x-none" sz="4400" b="1" dirty="0">
                <a:solidFill>
                  <a:schemeClr val="tx2"/>
                </a:solidFill>
                <a:latin typeface="微软雅黑" panose="020B0503020204020204" charset="-122"/>
                <a:ea typeface="微软雅黑" panose="020B0503020204020204" charset="-122"/>
              </a:rPr>
              <a:t>?</a:t>
            </a:r>
            <a:endParaRPr lang="en-US" altLang="x-none" sz="4400" b="1" dirty="0">
              <a:solidFill>
                <a:schemeClr val="tx2"/>
              </a:solidFill>
              <a:latin typeface="微软雅黑" panose="020B0503020204020204" charset="-122"/>
              <a:ea typeface="微软雅黑" panose="020B0503020204020204" charset="-122"/>
            </a:endParaRPr>
          </a:p>
          <a:p>
            <a:pPr eaLnBrk="1" hangingPunct="1"/>
            <a:endParaRPr lang="en-US" altLang="x-none" sz="4400" b="1" dirty="0">
              <a:solidFill>
                <a:schemeClr val="tx2"/>
              </a:solidFill>
              <a:latin typeface="微软雅黑" panose="020B0503020204020204" charset="-122"/>
              <a:ea typeface="微软雅黑" panose="020B0503020204020204" charset="-122"/>
            </a:endParaRPr>
          </a:p>
          <a:p>
            <a:pPr eaLnBrk="1" hangingPunct="1"/>
            <a:r>
              <a:rPr lang="zh-CN" altLang="en-US" sz="4400" b="1" dirty="0">
                <a:solidFill>
                  <a:srgbClr val="000000"/>
                </a:solidFill>
                <a:latin typeface="微软雅黑" panose="020B0503020204020204" charset="-122"/>
                <a:ea typeface="微软雅黑" panose="020B0503020204020204" charset="-122"/>
              </a:rPr>
              <a:t>珠宝店的珠宝放在玻璃窗内，</a:t>
            </a:r>
            <a:r>
              <a:rPr lang="zh-CN" altLang="en-US" sz="4400" b="1" dirty="0">
                <a:solidFill>
                  <a:schemeClr val="tx2"/>
                </a:solidFill>
                <a:latin typeface="微软雅黑" panose="020B0503020204020204" charset="-122"/>
                <a:ea typeface="微软雅黑" panose="020B0503020204020204" charset="-122"/>
              </a:rPr>
              <a:t>玻璃窗</a:t>
            </a:r>
            <a:r>
              <a:rPr lang="zh-CN" altLang="en-US" sz="4400" b="1" dirty="0">
                <a:solidFill>
                  <a:srgbClr val="000000"/>
                </a:solidFill>
                <a:latin typeface="微软雅黑" panose="020B0503020204020204" charset="-122"/>
                <a:ea typeface="微软雅黑" panose="020B0503020204020204" charset="-122"/>
              </a:rPr>
              <a:t>很容易被打破，但为什么没有人去做？</a:t>
            </a:r>
            <a:endParaRPr lang="zh-CN" altLang="en-US" dirty="0">
              <a:latin typeface="微软雅黑" panose="020B0503020204020204" charset="-122"/>
              <a:ea typeface="微软雅黑" panose="020B0503020204020204" charset="-122"/>
            </a:endParaRPr>
          </a:p>
        </p:txBody>
      </p:sp>
      <p:sp>
        <p:nvSpPr>
          <p:cNvPr id="2" name="日期占位符 1"/>
          <p:cNvSpPr/>
          <p:nvPr>
            <p:ph type="dt" sz="half" idx="10"/>
          </p:nvPr>
        </p:nvSpPr>
        <p:spPr/>
        <p:txBody>
          <a:bodyPr/>
          <a:p>
            <a:pPr lvl="0" eaLnBrk="1" hangingPunct="1"/>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灯片编号占位符 2"/>
          <p:cNvSpPr/>
          <p:nvPr>
            <p:ph type="sldNum" sz="quarter" idx="12"/>
          </p:nvPr>
        </p:nvSpPr>
        <p:spPr/>
        <p:txBody>
          <a:bodyPr/>
          <a:p>
            <a:pPr lvl="0" eaLnBrk="1" hangingPunct="1"/>
            <a:fld id="{9A0DB2DC-4C9A-4742-B13C-FB6460FD3503}" type="slidenum">
              <a:rPr lang="en-US" altLang="x-none" dirty="0">
                <a:latin typeface="Arial" panose="020B0604020202020204" pitchFamily="34" charset="0"/>
              </a:rPr>
            </a:fld>
            <a:endParaRPr lang="en-US" altLang="x-none" dirty="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1"/>
          <p:cNvSpPr>
            <a:spLocks noGrp="1"/>
          </p:cNvSpPr>
          <p:nvPr>
            <p:ph type="title"/>
          </p:nvPr>
        </p:nvSpPr>
        <p:spPr>
          <a:xfrm>
            <a:off x="785813" y="228600"/>
            <a:ext cx="8056563" cy="11430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sz="44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mj-cs"/>
              </a:rPr>
              <a:t>信息安全技术体系</a:t>
            </a:r>
            <a:br>
              <a:rPr kumimoji="0" lang="zh-CN" sz="4400" b="0" i="0" u="none" strike="noStrike" kern="0" cap="none" spc="0" normalizeH="0" baseline="0"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cs typeface="+mj-cs"/>
              </a:rPr>
            </a:br>
            <a:endParaRPr kumimoji="0" lang="zh-CN" altLang="en-US" sz="4400" b="0" i="0" u="none" strike="noStrike" kern="0" cap="none" spc="0" normalizeH="0" baseline="0"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cs typeface="+mj-cs"/>
            </a:endParaRPr>
          </a:p>
        </p:txBody>
      </p:sp>
      <p:sp>
        <p:nvSpPr>
          <p:cNvPr id="33795" name="内容占位符 2"/>
          <p:cNvSpPr>
            <a:spLocks noGrp="1"/>
          </p:cNvSpPr>
          <p:nvPr>
            <p:ph idx="1"/>
          </p:nvPr>
        </p:nvSpPr>
        <p:spPr>
          <a:xfrm>
            <a:off x="714375" y="1600200"/>
            <a:ext cx="8128000" cy="4498975"/>
          </a:xfrm>
        </p:spPr>
        <p:txBody>
          <a:bodyPr vert="horz" wrap="square" lIns="91440" tIns="45720" rIns="91440" bIns="45720" anchor="t"/>
          <a:p>
            <a:pPr>
              <a:buFont typeface="Wingdings" panose="05000000000000000000" pitchFamily="2" charset="2"/>
              <a:buChar char="Ø"/>
            </a:pPr>
            <a:r>
              <a:rPr lang="en-US" altLang="zh-CN" dirty="0"/>
              <a:t> </a:t>
            </a:r>
            <a:r>
              <a:rPr lang="zh-CN" altLang="en-US" sz="4000" dirty="0">
                <a:solidFill>
                  <a:srgbClr val="000000"/>
                </a:solidFill>
                <a:latin typeface="微软雅黑" panose="020B0503020204020204" charset="-122"/>
                <a:ea typeface="微软雅黑" panose="020B0503020204020204" charset="-122"/>
              </a:rPr>
              <a:t>基础支撑技术</a:t>
            </a:r>
            <a:endParaRPr lang="zh-CN" altLang="en-US" sz="4000" dirty="0">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Ø"/>
            </a:pPr>
            <a:r>
              <a:rPr lang="zh-CN" altLang="en-US" sz="4000" dirty="0">
                <a:solidFill>
                  <a:srgbClr val="000000"/>
                </a:solidFill>
                <a:latin typeface="微软雅黑" panose="020B0503020204020204" charset="-122"/>
                <a:ea typeface="微软雅黑" panose="020B0503020204020204" charset="-122"/>
              </a:rPr>
              <a:t>主动防御技术</a:t>
            </a:r>
            <a:endParaRPr lang="zh-CN" altLang="en-US" sz="4000" dirty="0">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Ø"/>
            </a:pPr>
            <a:r>
              <a:rPr lang="en-US" altLang="zh-CN" sz="4000" dirty="0">
                <a:solidFill>
                  <a:srgbClr val="000000"/>
                </a:solidFill>
                <a:latin typeface="微软雅黑" panose="020B0503020204020204" charset="-122"/>
                <a:ea typeface="微软雅黑" panose="020B0503020204020204" charset="-122"/>
              </a:rPr>
              <a:t> </a:t>
            </a:r>
            <a:r>
              <a:rPr lang="zh-CN" altLang="en-US" sz="4000" dirty="0">
                <a:solidFill>
                  <a:srgbClr val="000000"/>
                </a:solidFill>
                <a:latin typeface="微软雅黑" panose="020B0503020204020204" charset="-122"/>
                <a:ea typeface="微软雅黑" panose="020B0503020204020204" charset="-122"/>
              </a:rPr>
              <a:t>被动防御技术</a:t>
            </a:r>
            <a:endParaRPr lang="zh-CN" altLang="en-US" sz="4000" dirty="0">
              <a:solidFill>
                <a:srgbClr val="000000"/>
              </a:solidFill>
              <a:latin typeface="微软雅黑" panose="020B0503020204020204" charset="-122"/>
              <a:ea typeface="微软雅黑" panose="020B0503020204020204" charset="-122"/>
            </a:endParaRPr>
          </a:p>
          <a:p>
            <a:pPr>
              <a:buFont typeface="Wingdings" panose="05000000000000000000" pitchFamily="2" charset="2"/>
              <a:buChar char="Ø"/>
            </a:pPr>
            <a:r>
              <a:rPr lang="zh-CN" altLang="en-US" sz="4000" dirty="0">
                <a:solidFill>
                  <a:srgbClr val="000000"/>
                </a:solidFill>
                <a:latin typeface="微软雅黑" panose="020B0503020204020204" charset="-122"/>
                <a:ea typeface="微软雅黑" panose="020B0503020204020204" charset="-122"/>
              </a:rPr>
              <a:t>面向管理的技术</a:t>
            </a:r>
            <a:endParaRPr lang="zh-CN" altLang="en-US" sz="4000" dirty="0">
              <a:solidFill>
                <a:srgbClr val="000000"/>
              </a:solidFill>
              <a:latin typeface="微软雅黑" panose="020B0503020204020204" charset="-122"/>
              <a:ea typeface="微软雅黑" panose="020B0503020204020204" charset="-122"/>
            </a:endParaRPr>
          </a:p>
          <a:p>
            <a:endParaRPr lang="zh-CN" altLang="en-US" sz="4000" dirty="0">
              <a:solidFill>
                <a:schemeClr val="tx2">
                  <a:lumMod val="75000"/>
                </a:schemeClr>
              </a:solidFill>
              <a:latin typeface="微软雅黑" panose="020B0503020204020204" charset="-122"/>
              <a:ea typeface="微软雅黑" panose="020B0503020204020204" charset="-122"/>
            </a:endParaRPr>
          </a:p>
        </p:txBody>
      </p:sp>
      <p:sp>
        <p:nvSpPr>
          <p:cNvPr id="33796" name="日期占位符 3"/>
          <p:cNvSpPr txBox="1">
            <a:spLocks noGrp="1"/>
          </p:cNvSpPr>
          <p:nvPr>
            <p:ph type="dt" sz="half" idx="10"/>
          </p:nvPr>
        </p:nvSpPr>
        <p:spPr/>
        <p:txBody>
          <a:bodyPr/>
          <a:p>
            <a:pPr eaLnBrk="1" hangingPunct="1"/>
            <a:fld id="{BB962C8B-B14F-4D97-AF65-F5344CB8AC3E}" type="datetime1">
              <a:rPr lang="zh-CN" altLang="en-US" dirty="0"/>
            </a:fld>
            <a:endParaRPr lang="zh-CN" altLang="en-US" dirty="0"/>
          </a:p>
        </p:txBody>
      </p:sp>
      <p:sp>
        <p:nvSpPr>
          <p:cNvPr id="33797" name="灯片编号占位符 4"/>
          <p:cNvSpPr txBox="1">
            <a:spLocks noGrp="1"/>
          </p:cNvSpPr>
          <p:nvPr>
            <p:ph type="sldNum" sz="quarter" idx="12"/>
          </p:nvPr>
        </p:nvSpPr>
        <p:spPr/>
        <p:txBody>
          <a:bodyPr/>
          <a:p>
            <a:pPr algn="r" eaLnBrk="1" hangingPunct="1"/>
            <a:fld id="{9A0DB2DC-4C9A-4742-B13C-FB6460FD3503}" type="slidenum">
              <a:rPr lang="en-US" altLang="zh-CN" sz="1400" b="0" dirty="0"/>
            </a:fld>
            <a:endParaRPr lang="en-US" altLang="zh-CN" sz="1400" b="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1" name="内容占位符 2"/>
          <p:cNvSpPr>
            <a:spLocks noGrp="1"/>
          </p:cNvSpPr>
          <p:nvPr>
            <p:ph idx="1"/>
          </p:nvPr>
        </p:nvSpPr>
        <p:spPr>
          <a:xfrm>
            <a:off x="875665" y="1231900"/>
            <a:ext cx="7966710" cy="4867275"/>
          </a:xfrm>
        </p:spPr>
        <p:txBody>
          <a:bodyPr vert="horz" wrap="square" lIns="91440" tIns="45720" rIns="91440" bIns="45720" numCol="1" anchor="t" anchorCtr="0" compatLnSpc="1"/>
          <a:lstStyle/>
          <a:p>
            <a:pPr marL="914400" marR="0" lvl="2" indent="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None/>
              <a:defRPr/>
            </a:pPr>
            <a:r>
              <a:rPr kumimoji="0" lang="zh-CN" altLang="en-US" sz="44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微软雅黑" panose="020B0503020204020204" charset="-122"/>
              </a:rPr>
              <a:t>基础支撑技术</a:t>
            </a:r>
            <a:endParaRPr kumimoji="0" lang="en-US" altLang="zh-CN" sz="44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endParaRPr kumimoji="0" lang="en-US" altLang="zh-CN" sz="44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Ø"/>
              <a:defRPr/>
            </a:pPr>
            <a:r>
              <a:rPr kumimoji="0" lang="zh-CN" altLang="en-US" sz="4000" b="0" i="0" u="none" strike="noStrike" kern="0" cap="none" spc="0" normalizeH="0" baseline="0" noProof="0" dirty="0" smtClean="0">
                <a:ln>
                  <a:noFill/>
                </a:ln>
                <a:solidFill>
                  <a:srgbClr val="FFFF00"/>
                </a:solidFill>
                <a:effectLst/>
                <a:uLnTx/>
                <a:uFillTx/>
                <a:latin typeface="微软雅黑" panose="020B0503020204020204" charset="-122"/>
                <a:ea typeface="微软雅黑" panose="020B0503020204020204" charset="-122"/>
                <a:cs typeface="微软雅黑" panose="020B0503020204020204" charset="-122"/>
              </a:rPr>
              <a:t>密码技术</a:t>
            </a:r>
            <a:r>
              <a:rPr kumimoji="0" lang="zh-CN" altLang="en-US"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、认证技术、</a:t>
            </a:r>
            <a:r>
              <a:rPr kumimoji="0" lang="en-US" altLang="zh-CN"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PKI</a:t>
            </a:r>
            <a:r>
              <a:rPr kumimoji="0" lang="zh-CN" altLang="en-US"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系统、访问控制理论、。。。。。。</a:t>
            </a:r>
            <a:endParaRPr kumimoji="0" lang="zh-CN" altLang="en-US"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4819" name="日期占位符 3"/>
          <p:cNvSpPr txBox="1">
            <a:spLocks noGrp="1"/>
          </p:cNvSpPr>
          <p:nvPr>
            <p:ph type="dt" sz="half" idx="10"/>
          </p:nvPr>
        </p:nvSpPr>
        <p:spPr/>
        <p:txBody>
          <a:bodyPr/>
          <a:p>
            <a:pPr eaLnBrk="1" hangingPunct="1"/>
            <a:fld id="{BB962C8B-B14F-4D97-AF65-F5344CB8AC3E}" type="datetime1">
              <a:rPr lang="zh-CN" altLang="en-US" dirty="0"/>
            </a:fld>
            <a:endParaRPr lang="zh-CN" altLang="en-US" dirty="0"/>
          </a:p>
        </p:txBody>
      </p:sp>
      <p:sp>
        <p:nvSpPr>
          <p:cNvPr id="34820" name="灯片编号占位符 4"/>
          <p:cNvSpPr txBox="1">
            <a:spLocks noGrp="1"/>
          </p:cNvSpPr>
          <p:nvPr>
            <p:ph type="sldNum" sz="quarter" idx="12"/>
          </p:nvPr>
        </p:nvSpPr>
        <p:spPr/>
        <p:txBody>
          <a:bodyPr/>
          <a:p>
            <a:pPr algn="r" eaLnBrk="1" hangingPunct="1"/>
            <a:fld id="{9A0DB2DC-4C9A-4742-B13C-FB6460FD3503}" type="slidenum">
              <a:rPr lang="en-US" altLang="zh-CN" sz="1400" b="0" dirty="0"/>
            </a:fld>
            <a:endParaRPr lang="en-US" altLang="zh-CN" sz="14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75030" y="1331595"/>
            <a:ext cx="7967345" cy="4767580"/>
          </a:xfrm>
        </p:spPr>
        <p:txBody>
          <a:bodyPr/>
          <a:p>
            <a:pPr>
              <a:buFont typeface="Wingdings" panose="05000000000000000000" charset="0"/>
              <a:buChar char="Ø"/>
            </a:pPr>
            <a:r>
              <a:rPr kumimoji="1" lang="zh-CN" altLang="en-US"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信息安全技术</a:t>
            </a:r>
            <a:r>
              <a:rPr kumimoji="1" lang="en-US" altLang="zh-CN"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1" lang="zh-CN" altLang="en-US"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a:t>
            </a:r>
            <a:endParaRPr kumimoji="1" lang="zh-CN" altLang="en-US"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endParaRPr>
          </a:p>
          <a:p>
            <a:pPr>
              <a:buFont typeface="Wingdings" panose="05000000000000000000" charset="0"/>
              <a:buChar char="Ø"/>
            </a:pPr>
            <a:r>
              <a:rPr kumimoji="1" lang="zh-CN" altLang="en-US"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网络空间安全技术？</a:t>
            </a:r>
            <a:endParaRPr kumimoji="1" lang="zh-CN" altLang="en-US" sz="440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endParaRPr>
          </a:p>
          <a:p>
            <a:pPr>
              <a:buFont typeface="Wingdings" panose="05000000000000000000" charset="0"/>
              <a:buChar char="Ø"/>
            </a:pPr>
            <a:r>
              <a:rPr lang="zh-CN" altLang="en-US" sz="4400">
                <a:solidFill>
                  <a:srgbClr val="FF0000"/>
                </a:solidFill>
                <a:effectLst/>
                <a:latin typeface="微软雅黑" panose="020B0503020204020204" charset="-122"/>
                <a:ea typeface="微软雅黑" panose="020B0503020204020204" charset="-122"/>
                <a:cs typeface="微软雅黑" panose="020B0503020204020204" charset="-122"/>
              </a:rPr>
              <a:t>密码技术</a:t>
            </a:r>
            <a:r>
              <a:rPr lang="en-US" altLang="zh-CN" sz="4400">
                <a:solidFill>
                  <a:srgbClr val="FF0000"/>
                </a:solidFill>
                <a:effectLst/>
                <a:latin typeface="微软雅黑" panose="020B0503020204020204" charset="-122"/>
                <a:ea typeface="微软雅黑" panose="020B0503020204020204" charset="-122"/>
                <a:cs typeface="微软雅黑" panose="020B0503020204020204" charset="-122"/>
              </a:rPr>
              <a:t>?</a:t>
            </a:r>
            <a:endParaRPr lang="zh-CN" altLang="en-US" sz="4400">
              <a:solidFill>
                <a:srgbClr val="FF0000"/>
              </a:solidFill>
              <a:effectLst/>
              <a:latin typeface="微软雅黑" panose="020B0503020204020204" charset="-122"/>
              <a:ea typeface="微软雅黑" panose="020B0503020204020204" charset="-122"/>
              <a:cs typeface="微软雅黑" panose="020B0503020204020204" charset="-122"/>
            </a:endParaRPr>
          </a:p>
          <a:p>
            <a:pPr>
              <a:buFont typeface="Wingdings" panose="05000000000000000000" charset="0"/>
              <a:buChar char="Ø"/>
            </a:pPr>
            <a:r>
              <a:rPr lang="zh-CN" altLang="en-US" sz="4400">
                <a:solidFill>
                  <a:srgbClr val="FF0000"/>
                </a:solidFill>
                <a:effectLst/>
                <a:latin typeface="微软雅黑" panose="020B0503020204020204" charset="-122"/>
                <a:ea typeface="微软雅黑" panose="020B0503020204020204" charset="-122"/>
                <a:cs typeface="微软雅黑" panose="020B0503020204020204" charset="-122"/>
              </a:rPr>
              <a:t>网络安全技术</a:t>
            </a:r>
            <a:r>
              <a:rPr lang="en-US" altLang="zh-CN" sz="4400">
                <a:solidFill>
                  <a:srgbClr val="FF0000"/>
                </a:solidFill>
                <a:effectLst/>
                <a:latin typeface="微软雅黑" panose="020B0503020204020204" charset="-122"/>
                <a:ea typeface="微软雅黑" panose="020B0503020204020204" charset="-122"/>
                <a:cs typeface="微软雅黑" panose="020B0503020204020204" charset="-122"/>
              </a:rPr>
              <a:t>?</a:t>
            </a:r>
            <a:endParaRPr lang="en-US" altLang="zh-CN" sz="4400">
              <a:solidFill>
                <a:srgbClr val="FF0000"/>
              </a:solidFill>
              <a:effectLst/>
              <a:latin typeface="微软雅黑" panose="020B0503020204020204" charset="-122"/>
              <a:ea typeface="微软雅黑" panose="020B0503020204020204" charset="-122"/>
              <a:cs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5" name="内容占位符 2"/>
          <p:cNvSpPr>
            <a:spLocks noGrp="1"/>
          </p:cNvSpPr>
          <p:nvPr>
            <p:ph idx="1"/>
          </p:nvPr>
        </p:nvSpPr>
        <p:spPr>
          <a:xfrm>
            <a:off x="714375" y="1181100"/>
            <a:ext cx="8128000" cy="49180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r>
              <a:rPr kumimoji="0" lang="zh-CN" altLang="en-US" sz="40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微软雅黑" panose="020B0503020204020204" charset="-122"/>
              </a:rPr>
              <a:t>主动、被动防御技术：</a:t>
            </a:r>
            <a:endParaRPr kumimoji="0" lang="en-US" altLang="zh-CN" sz="40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endPar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Ø"/>
              <a:defRPr/>
            </a:pP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防火墙、</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VPN</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SSL</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、计算机病毒查杀、。。。。。</a:t>
            </a:r>
            <a:endPar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endPar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Ø"/>
              <a:defRPr/>
            </a:pPr>
            <a:r>
              <a:rPr kumimoji="0" lang="en-US" altLang="zh-CN"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IDS</a:t>
            </a:r>
            <a:r>
              <a:rPr kumimoji="0" lang="zh-CN" altLang="en-US"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、蜜罐、扫描、数据备份、安全审计、。。。。。</a:t>
            </a:r>
            <a:endParaRPr kumimoji="0" lang="zh-CN" altLang="en-US" sz="32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35843" name="日期占位符 3"/>
          <p:cNvSpPr txBox="1">
            <a:spLocks noGrp="1"/>
          </p:cNvSpPr>
          <p:nvPr>
            <p:ph type="dt" sz="half" idx="10"/>
          </p:nvPr>
        </p:nvSpPr>
        <p:spPr/>
        <p:txBody>
          <a:bodyPr/>
          <a:p>
            <a:pPr eaLnBrk="1" hangingPunct="1"/>
            <a:fld id="{BB962C8B-B14F-4D97-AF65-F5344CB8AC3E}" type="datetime1">
              <a:rPr lang="zh-CN" altLang="en-US" dirty="0"/>
            </a:fld>
            <a:endParaRPr lang="zh-CN" altLang="en-US" dirty="0"/>
          </a:p>
        </p:txBody>
      </p:sp>
      <p:sp>
        <p:nvSpPr>
          <p:cNvPr id="35844" name="灯片编号占位符 4"/>
          <p:cNvSpPr txBox="1">
            <a:spLocks noGrp="1"/>
          </p:cNvSpPr>
          <p:nvPr>
            <p:ph type="sldNum" sz="quarter" idx="12"/>
          </p:nvPr>
        </p:nvSpPr>
        <p:spPr/>
        <p:txBody>
          <a:bodyPr/>
          <a:p>
            <a:pPr algn="r" eaLnBrk="1" hangingPunct="1"/>
            <a:fld id="{9A0DB2DC-4C9A-4742-B13C-FB6460FD3503}" type="slidenum">
              <a:rPr lang="en-US" altLang="zh-CN" sz="1400" b="0" dirty="0"/>
            </a:fld>
            <a:endParaRPr lang="en-US" altLang="zh-CN" sz="1400" b="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9" name="内容占位符 2"/>
          <p:cNvSpPr>
            <a:spLocks noGrp="1"/>
          </p:cNvSpPr>
          <p:nvPr>
            <p:ph idx="1"/>
          </p:nvPr>
        </p:nvSpPr>
        <p:spPr>
          <a:xfrm>
            <a:off x="1012190" y="1874520"/>
            <a:ext cx="7830185" cy="422465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r>
              <a:rPr kumimoji="0" lang="zh-CN" altLang="en-US" sz="44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mn-cs"/>
              </a:rPr>
              <a:t>面向管理的技术：</a:t>
            </a:r>
            <a:endParaRPr kumimoji="0" lang="en-US" altLang="zh-CN" sz="4400" b="0" i="0" u="none" strike="noStrike" kern="0" cap="none" spc="0" normalizeH="0" baseline="0" noProof="0" dirty="0" smtClean="0">
              <a:ln>
                <a:noFill/>
              </a:ln>
              <a:solidFill>
                <a:schemeClr val="tx2">
                  <a:lumMod val="75000"/>
                </a:schemeClr>
              </a:solidFill>
              <a:effectLst/>
              <a:uLnTx/>
              <a:uFillTx/>
              <a:latin typeface="微软雅黑" panose="020B0503020204020204" charset="-122"/>
              <a:ea typeface="微软雅黑" panose="020B0503020204020204"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endParaRPr kumimoji="0" lang="en-US" altLang="zh-CN" sz="44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panose="05000000000000000000" pitchFamily="2" charset="2"/>
              <a:buChar char="Ø"/>
              <a:defRPr/>
            </a:pPr>
            <a:r>
              <a:rPr kumimoji="0" lang="zh-CN" altLang="en-US"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rPr>
              <a:t>安全网管系统、网络监控、资产管理、威胁管理、。。。。</a:t>
            </a:r>
            <a:endParaRPr kumimoji="0" lang="zh-CN" altLang="en-US" sz="4000" b="0"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6867" name="日期占位符 3"/>
          <p:cNvSpPr txBox="1">
            <a:spLocks noGrp="1"/>
          </p:cNvSpPr>
          <p:nvPr>
            <p:ph type="dt" sz="half" idx="10"/>
          </p:nvPr>
        </p:nvSpPr>
        <p:spPr/>
        <p:txBody>
          <a:bodyPr/>
          <a:p>
            <a:pPr eaLnBrk="1" hangingPunct="1"/>
            <a:fld id="{BB962C8B-B14F-4D97-AF65-F5344CB8AC3E}" type="datetime1">
              <a:rPr lang="zh-CN" altLang="en-US" dirty="0"/>
            </a:fld>
            <a:endParaRPr lang="zh-CN" altLang="en-US" dirty="0"/>
          </a:p>
        </p:txBody>
      </p:sp>
      <p:sp>
        <p:nvSpPr>
          <p:cNvPr id="36868" name="灯片编号占位符 4"/>
          <p:cNvSpPr txBox="1">
            <a:spLocks noGrp="1"/>
          </p:cNvSpPr>
          <p:nvPr>
            <p:ph type="sldNum" sz="quarter" idx="12"/>
          </p:nvPr>
        </p:nvSpPr>
        <p:spPr/>
        <p:txBody>
          <a:bodyPr/>
          <a:p>
            <a:pPr algn="r" eaLnBrk="1" hangingPunct="1"/>
            <a:fld id="{9A0DB2DC-4C9A-4742-B13C-FB6460FD3503}" type="slidenum">
              <a:rPr lang="en-US" altLang="zh-CN" sz="1400" b="0" dirty="0"/>
            </a:fld>
            <a:endParaRPr lang="en-US" altLang="zh-CN" sz="1400" b="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4792" name="表格 284791"/>
          <p:cNvGraphicFramePr/>
          <p:nvPr/>
        </p:nvGraphicFramePr>
        <p:xfrm>
          <a:off x="1187450" y="114300"/>
          <a:ext cx="7885113" cy="6638925"/>
        </p:xfrm>
        <a:graphic>
          <a:graphicData uri="http://schemas.openxmlformats.org/drawingml/2006/table">
            <a:tbl>
              <a:tblPr/>
              <a:tblGrid>
                <a:gridCol w="3816350"/>
                <a:gridCol w="2305050"/>
                <a:gridCol w="1763713"/>
              </a:tblGrid>
              <a:tr h="273050">
                <a:tc rowSpan="3">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indent="127000" algn="ctr">
                        <a:spcBef>
                          <a:spcPct val="0"/>
                        </a:spcBef>
                        <a:buClr>
                          <a:schemeClr val="bg1"/>
                        </a:buClr>
                        <a:buNone/>
                      </a:pPr>
                      <a:r>
                        <a:rPr lang="zh-CN" altLang="en-US" sz="1200" dirty="0">
                          <a:ea typeface="Times New Roman" panose="02020603050405020304" pitchFamily="18" charset="0"/>
                        </a:rPr>
                        <a:t>信息安全理论</a:t>
                      </a:r>
                      <a:endParaRPr lang="zh-CN" altLang="en-US" sz="1000" dirty="0">
                        <a:ea typeface="Times New Roman" panose="02020603050405020304" pitchFamily="18" charset="0"/>
                      </a:endParaRPr>
                    </a:p>
                    <a:p>
                      <a:pPr lvl="0" indent="127000" algn="ctr" eaLnBrk="0" hangingPunct="0">
                        <a:spcBef>
                          <a:spcPct val="0"/>
                        </a:spcBef>
                        <a:buNone/>
                      </a:pPr>
                      <a:r>
                        <a:rPr lang="zh-CN" altLang="en-US" sz="1200" dirty="0">
                          <a:ea typeface="Times New Roman" panose="02020603050405020304" pitchFamily="18" charset="0"/>
                        </a:rPr>
                        <a:t>（</a:t>
                      </a:r>
                      <a:r>
                        <a:rPr lang="en-US" altLang="zh-CN" sz="1200">
                          <a:ea typeface="Times New Roman" panose="02020603050405020304" pitchFamily="18" charset="0"/>
                        </a:rPr>
                        <a:t>1.5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信息安全保障体系</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信息安全模型</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信息安全测评认证</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347663">
                <a:tc rowSpan="11">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indent="127000" algn="ctr">
                        <a:spcBef>
                          <a:spcPct val="0"/>
                        </a:spcBef>
                        <a:buClr>
                          <a:schemeClr val="bg1"/>
                        </a:buClr>
                        <a:buNone/>
                      </a:pPr>
                      <a:r>
                        <a:rPr lang="zh-CN" altLang="en-US" sz="3200" b="0" dirty="0">
                          <a:solidFill>
                            <a:srgbClr val="000000"/>
                          </a:solidFill>
                          <a:effectLst/>
                          <a:latin typeface="微软雅黑" panose="020B0503020204020204" charset="-122"/>
                          <a:ea typeface="微软雅黑" panose="020B0503020204020204" charset="-122"/>
                          <a:cs typeface="微软雅黑" panose="020B0503020204020204" charset="-122"/>
                        </a:rPr>
                        <a:t>信息安全技术</a:t>
                      </a:r>
                      <a:endParaRPr lang="zh-CN" altLang="en-US" sz="3200" b="0" dirty="0">
                        <a:solidFill>
                          <a:srgbClr val="000000"/>
                        </a:solidFill>
                        <a:effectLst/>
                        <a:latin typeface="微软雅黑" panose="020B0503020204020204" charset="-122"/>
                        <a:ea typeface="微软雅黑" panose="020B0503020204020204" charset="-122"/>
                        <a:cs typeface="微软雅黑" panose="020B0503020204020204" charset="-122"/>
                      </a:endParaRPr>
                    </a:p>
                    <a:p>
                      <a:pPr lvl="0" indent="127000" algn="ctr" eaLnBrk="0" hangingPunct="0">
                        <a:spcBef>
                          <a:spcPct val="0"/>
                        </a:spcBef>
                        <a:buNone/>
                      </a:pPr>
                      <a:r>
                        <a:rPr lang="zh-CN" altLang="en-US" sz="3200" b="0" dirty="0">
                          <a:solidFill>
                            <a:srgbClr val="000000"/>
                          </a:solidFill>
                          <a:effectLst/>
                          <a:latin typeface="微软雅黑" panose="020B0503020204020204" charset="-122"/>
                          <a:ea typeface="微软雅黑" panose="020B0503020204020204" charset="-122"/>
                          <a:cs typeface="微软雅黑" panose="020B0503020204020204" charset="-122"/>
                        </a:rPr>
                        <a:t>（</a:t>
                      </a:r>
                      <a:r>
                        <a:rPr lang="en-US" altLang="zh-CN" sz="3200" b="0">
                          <a:solidFill>
                            <a:srgbClr val="000000"/>
                          </a:solidFill>
                          <a:effectLst/>
                          <a:latin typeface="微软雅黑" panose="020B0503020204020204" charset="-122"/>
                          <a:ea typeface="微软雅黑" panose="020B0503020204020204" charset="-122"/>
                          <a:cs typeface="微软雅黑" panose="020B0503020204020204" charset="-122"/>
                        </a:rPr>
                        <a:t>6</a:t>
                      </a:r>
                      <a:r>
                        <a:rPr lang="zh-CN" altLang="en-US" sz="3200" b="0" dirty="0">
                          <a:solidFill>
                            <a:srgbClr val="000000"/>
                          </a:solidFill>
                          <a:effectLst/>
                          <a:latin typeface="微软雅黑" panose="020B0503020204020204" charset="-122"/>
                          <a:ea typeface="微软雅黑" panose="020B0503020204020204" charset="-122"/>
                          <a:cs typeface="微软雅黑" panose="020B0503020204020204" charset="-122"/>
                        </a:rPr>
                        <a:t>天）</a:t>
                      </a:r>
                      <a:endParaRPr lang="zh-CN" altLang="en-US" sz="3200" b="0" dirty="0">
                        <a:solidFill>
                          <a:srgbClr val="000000"/>
                        </a:solidFill>
                        <a:effectLst/>
                        <a:latin typeface="微软雅黑" panose="020B0503020204020204" charset="-122"/>
                        <a:ea typeface="微软雅黑" panose="020B0503020204020204" charset="-122"/>
                        <a:cs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密码技术</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1</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网络与通信安全</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防火墙</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入侵检测技术</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1200">
                          <a:ea typeface="Times New Roman" panose="02020603050405020304" pitchFamily="18" charset="0"/>
                        </a:rPr>
                        <a:t>VPN</a:t>
                      </a:r>
                      <a:endParaRPr lang="en-US" altLang="zh-CN" sz="120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1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1200">
                          <a:ea typeface="Times New Roman" panose="02020603050405020304" pitchFamily="18" charset="0"/>
                        </a:rPr>
                        <a:t>PKI/CA</a:t>
                      </a:r>
                      <a:endParaRPr lang="en-US" altLang="zh-CN" sz="240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1200">
                          <a:ea typeface="Times New Roman" panose="02020603050405020304" pitchFamily="18" charset="0"/>
                        </a:rPr>
                        <a:t>UNIX</a:t>
                      </a:r>
                      <a:r>
                        <a:rPr lang="zh-CN" altLang="en-US" sz="1200" dirty="0">
                          <a:ea typeface="Times New Roman" panose="02020603050405020304" pitchFamily="18" charset="0"/>
                        </a:rPr>
                        <a:t>安全管理</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1200">
                          <a:ea typeface="Times New Roman" panose="02020603050405020304" pitchFamily="18" charset="0"/>
                        </a:rPr>
                        <a:t>Windows</a:t>
                      </a:r>
                      <a:r>
                        <a:rPr lang="zh-CN" altLang="en-US" sz="1200" dirty="0">
                          <a:ea typeface="Times New Roman" panose="02020603050405020304" pitchFamily="18" charset="0"/>
                        </a:rPr>
                        <a:t>安全管理</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数据库安全管理</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恶意代码</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安全编程</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rowSpan="7">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indent="127000" algn="ctr">
                        <a:spcBef>
                          <a:spcPct val="0"/>
                        </a:spcBef>
                        <a:buClr>
                          <a:schemeClr val="bg1"/>
                        </a:buClr>
                        <a:buNone/>
                      </a:pPr>
                      <a:r>
                        <a:rPr lang="zh-CN" altLang="en-US" sz="1200" dirty="0">
                          <a:ea typeface="Times New Roman" panose="02020603050405020304" pitchFamily="18" charset="0"/>
                        </a:rPr>
                        <a:t>安全工程及管理</a:t>
                      </a:r>
                      <a:endParaRPr lang="zh-CN" altLang="en-US" sz="1000" dirty="0">
                        <a:ea typeface="Times New Roman" panose="02020603050405020304" pitchFamily="18" charset="0"/>
                      </a:endParaRPr>
                    </a:p>
                    <a:p>
                      <a:pPr lvl="0" indent="127000" algn="ctr" eaLnBrk="0" hangingPunct="0">
                        <a:spcBef>
                          <a:spcPct val="0"/>
                        </a:spcBef>
                        <a:buNone/>
                      </a:pPr>
                      <a:r>
                        <a:rPr lang="zh-CN" altLang="en-US" sz="1200" dirty="0">
                          <a:ea typeface="Times New Roman" panose="02020603050405020304" pitchFamily="18" charset="0"/>
                        </a:rPr>
                        <a:t>（</a:t>
                      </a:r>
                      <a:r>
                        <a:rPr lang="en-US" altLang="zh-CN" sz="1200">
                          <a:ea typeface="Times New Roman" panose="02020603050405020304" pitchFamily="18" charset="0"/>
                        </a:rPr>
                        <a:t>4.5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安全管理体系</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1</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风险评估</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安全工程</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应急响应</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灾难备份和恢复</a:t>
                      </a:r>
                      <a:endParaRPr lang="zh-CN" altLang="en-US" sz="1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1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84162">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安全攻防</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1</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物理安全</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rowSpan="2">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indent="127000" algn="ctr">
                        <a:spcBef>
                          <a:spcPct val="0"/>
                        </a:spcBef>
                        <a:buClr>
                          <a:schemeClr val="bg1"/>
                        </a:buClr>
                        <a:buNone/>
                      </a:pPr>
                      <a:r>
                        <a:rPr lang="zh-CN" altLang="en-US" sz="1200" dirty="0">
                          <a:ea typeface="Times New Roman" panose="02020603050405020304" pitchFamily="18" charset="0"/>
                        </a:rPr>
                        <a:t>安全标准和法规</a:t>
                      </a:r>
                      <a:endParaRPr lang="zh-CN" altLang="en-US" sz="1000" dirty="0">
                        <a:ea typeface="Times New Roman" panose="02020603050405020304" pitchFamily="18" charset="0"/>
                      </a:endParaRPr>
                    </a:p>
                    <a:p>
                      <a:pPr lvl="0" indent="127000" algn="ctr" eaLnBrk="0" hangingPunct="0">
                        <a:spcBef>
                          <a:spcPct val="0"/>
                        </a:spcBef>
                        <a:buNone/>
                      </a:pPr>
                      <a:r>
                        <a:rPr lang="zh-CN" altLang="en-US" sz="1200" dirty="0">
                          <a:ea typeface="Times New Roman" panose="02020603050405020304" pitchFamily="18" charset="0"/>
                        </a:rPr>
                        <a:t>（</a:t>
                      </a:r>
                      <a:r>
                        <a:rPr lang="en-US" altLang="zh-CN" sz="1200">
                          <a:ea typeface="Times New Roman" panose="02020603050405020304" pitchFamily="18" charset="0"/>
                        </a:rPr>
                        <a:t>1.5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信息安全标准</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1</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信息安全法律法规</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273050">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indent="127000" algn="ctr">
                        <a:spcBef>
                          <a:spcPct val="0"/>
                        </a:spcBef>
                        <a:buClr>
                          <a:schemeClr val="bg1"/>
                        </a:buClr>
                        <a:buNone/>
                      </a:pPr>
                      <a:r>
                        <a:rPr lang="zh-CN" altLang="en-US" sz="1200" dirty="0">
                          <a:ea typeface="Times New Roman" panose="02020603050405020304" pitchFamily="18" charset="0"/>
                        </a:rPr>
                        <a:t>考试（</a:t>
                      </a: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1200" dirty="0">
                          <a:ea typeface="Times New Roman" panose="02020603050405020304" pitchFamily="18" charset="0"/>
                        </a:rPr>
                        <a:t>考试</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1200">
                          <a:ea typeface="Times New Roman" panose="02020603050405020304" pitchFamily="18" charset="0"/>
                        </a:rPr>
                        <a:t>0.5</a:t>
                      </a:r>
                      <a:r>
                        <a:rPr lang="zh-CN" altLang="en-US" sz="1200" dirty="0">
                          <a:ea typeface="Times New Roman" panose="02020603050405020304" pitchFamily="18" charset="0"/>
                        </a:rPr>
                        <a:t>天</a:t>
                      </a:r>
                      <a:endParaRPr lang="zh-CN" altLang="en-US" sz="2400" dirty="0"/>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bl>
          </a:graphicData>
        </a:graphic>
      </p:graphicFrame>
      <p:sp>
        <p:nvSpPr>
          <p:cNvPr id="284757" name="矩形 284756"/>
          <p:cNvSpPr/>
          <p:nvPr/>
        </p:nvSpPr>
        <p:spPr>
          <a:xfrm>
            <a:off x="71438" y="188913"/>
            <a:ext cx="900112" cy="6570662"/>
          </a:xfrm>
          <a:prstGeom prst="rect">
            <a:avLst/>
          </a:prstGeom>
          <a:solidFill>
            <a:schemeClr val="bg1"/>
          </a:solidFill>
          <a:ln w="9525">
            <a:noFill/>
          </a:ln>
        </p:spPr>
        <p:txBody>
          <a:bodyPr anchor="ctr"/>
          <a:lstStyle>
            <a:lvl1pPr marL="0" lvl="0" indent="0" algn="l" defTabSz="914400" eaLnBrk="1" fontAlgn="base" latinLnBrk="0" hangingPunct="1">
              <a:lnSpc>
                <a:spcPct val="100000"/>
              </a:lnSpc>
              <a:spcBef>
                <a:spcPct val="0"/>
              </a:spcBef>
              <a:spcAft>
                <a:spcPct val="0"/>
              </a:spcAft>
              <a:buNone/>
              <a:defRPr sz="4000" b="0" i="0" u="none" kern="1200" baseline="0">
                <a:solidFill>
                  <a:schemeClr val="tx2"/>
                </a:solidFill>
                <a:effectLst>
                  <a:outerShdw blurRad="38100" dist="38100" dir="2700000">
                    <a:srgbClr val="000000"/>
                  </a:outerShdw>
                </a:effectLst>
                <a:latin typeface="Times New Roman" panose="02020603050405020304" pitchFamily="18" charset="0"/>
                <a:ea typeface="宋体" panose="02010600030101010101" pitchFamily="2" charset="-122"/>
              </a:defRPr>
            </a:lvl1pPr>
          </a:lstStyle>
          <a:p>
            <a:pPr lvl="0"/>
            <a:r>
              <a:rPr lang="zh-CN" altLang="en-US" dirty="0"/>
              <a:t>信息安全工程师</a:t>
            </a:r>
            <a:br>
              <a:rPr lang="en-US" altLang="zh-CN"/>
            </a:br>
            <a:r>
              <a:rPr lang="en-US" altLang="zh-CN" sz="2400"/>
              <a:t>CISE</a:t>
            </a:r>
            <a:br>
              <a:rPr lang="en-US" altLang="zh-CN"/>
            </a:br>
            <a:r>
              <a:rPr lang="zh-CN" altLang="en-US" dirty="0"/>
              <a:t>课程</a:t>
            </a:r>
            <a:endParaRPr lang="zh-CN" altLang="en-US" dirty="0"/>
          </a:p>
        </p:txBody>
      </p:sp>
      <p:sp>
        <p:nvSpPr>
          <p:cNvPr id="284758" name="右弧形箭头 284757"/>
          <p:cNvSpPr/>
          <p:nvPr/>
        </p:nvSpPr>
        <p:spPr>
          <a:xfrm flipH="1">
            <a:off x="8675688" y="6308725"/>
            <a:ext cx="215900" cy="457200"/>
          </a:xfrm>
          <a:prstGeom prst="curvedLeftArrow">
            <a:avLst>
              <a:gd name="adj1" fmla="val 42352"/>
              <a:gd name="adj2" fmla="val 84705"/>
              <a:gd name="adj3" fmla="val 33333"/>
            </a:avLst>
          </a:prstGeom>
          <a:solidFill>
            <a:schemeClr val="accent1"/>
          </a:solidFill>
          <a:ln w="12700" cap="flat" cmpd="sng">
            <a:solidFill>
              <a:schemeClr val="tx1"/>
            </a:solidFill>
            <a:prstDash val="solid"/>
            <a:miter/>
            <a:headEnd type="none" w="sm" len="sm"/>
            <a:tailEnd type="none" w="sm" len="sm"/>
          </a:ln>
        </p:spPr>
        <p:txBody>
          <a:bodyPr/>
          <a:p>
            <a:endParaRPr lang="zh-CN" altLang="en-US"/>
          </a:p>
        </p:txBody>
      </p:sp>
      <p:pic>
        <p:nvPicPr>
          <p:cNvPr id="284768" name="图片 284767" descr="图片1">
            <a:hlinkClick r:id="rId1" action="ppaction://hlinkpres?slideindex=1&amp;slidetitle="/>
          </p:cNvPr>
          <p:cNvPicPr>
            <a:picLocks noChangeAspect="1"/>
          </p:cNvPicPr>
          <p:nvPr/>
        </p:nvPicPr>
        <p:blipFill>
          <a:blip r:embed="rId2"/>
          <a:stretch>
            <a:fillRect/>
          </a:stretch>
        </p:blipFill>
        <p:spPr>
          <a:xfrm>
            <a:off x="8747125" y="4581525"/>
            <a:ext cx="215900" cy="217488"/>
          </a:xfrm>
          <a:prstGeom prst="rect">
            <a:avLst/>
          </a:prstGeom>
          <a:noFill/>
          <a:ln w="9525">
            <a:noFill/>
          </a:ln>
        </p:spPr>
      </p:pic>
      <p:pic>
        <p:nvPicPr>
          <p:cNvPr id="284769" name="图片 284768" descr="图片1">
            <a:hlinkClick r:id="rId3" action="ppaction://hlinkpres?slideindex=1&amp;slidetitle="/>
          </p:cNvPr>
          <p:cNvPicPr>
            <a:picLocks noChangeAspect="1"/>
          </p:cNvPicPr>
          <p:nvPr/>
        </p:nvPicPr>
        <p:blipFill>
          <a:blip r:embed="rId2"/>
          <a:stretch>
            <a:fillRect/>
          </a:stretch>
        </p:blipFill>
        <p:spPr>
          <a:xfrm>
            <a:off x="8748713" y="2419350"/>
            <a:ext cx="215900" cy="217488"/>
          </a:xfrm>
          <a:prstGeom prst="rect">
            <a:avLst/>
          </a:prstGeom>
          <a:noFill/>
          <a:ln w="9525">
            <a:noFill/>
          </a:ln>
        </p:spPr>
      </p:pic>
      <p:pic>
        <p:nvPicPr>
          <p:cNvPr id="284770" name="图片 284769" descr="图片1">
            <a:hlinkClick r:id="rId4" action="ppaction://hlinkpres?slideindex=1&amp;slidetitle="/>
          </p:cNvPr>
          <p:cNvPicPr>
            <a:picLocks noChangeAspect="1"/>
          </p:cNvPicPr>
          <p:nvPr/>
        </p:nvPicPr>
        <p:blipFill>
          <a:blip r:embed="rId2"/>
          <a:stretch>
            <a:fillRect/>
          </a:stretch>
        </p:blipFill>
        <p:spPr>
          <a:xfrm>
            <a:off x="8748713" y="404813"/>
            <a:ext cx="215900" cy="217487"/>
          </a:xfrm>
          <a:prstGeom prst="rect">
            <a:avLst/>
          </a:prstGeom>
          <a:noFill/>
          <a:ln w="9525">
            <a:noFill/>
          </a:ln>
        </p:spPr>
      </p:pic>
      <p:pic>
        <p:nvPicPr>
          <p:cNvPr id="284772" name="图片 284771" descr="图片1">
            <a:hlinkClick r:id="rId5" action="ppaction://hlinkpres?slideindex=1&amp;slidetitle="/>
          </p:cNvPr>
          <p:cNvPicPr>
            <a:picLocks noChangeAspect="1"/>
          </p:cNvPicPr>
          <p:nvPr/>
        </p:nvPicPr>
        <p:blipFill>
          <a:blip r:embed="rId2"/>
          <a:stretch>
            <a:fillRect/>
          </a:stretch>
        </p:blipFill>
        <p:spPr>
          <a:xfrm>
            <a:off x="8748713" y="3789363"/>
            <a:ext cx="215900" cy="217487"/>
          </a:xfrm>
          <a:prstGeom prst="rect">
            <a:avLst/>
          </a:prstGeom>
          <a:noFill/>
          <a:ln w="9525">
            <a:noFill/>
          </a:ln>
        </p:spPr>
      </p:pic>
      <p:pic>
        <p:nvPicPr>
          <p:cNvPr id="284773" name="图片 284772" descr="图片1">
            <a:hlinkClick r:id="rId6" action="ppaction://hlinkpres?slideindex=1&amp;slidetitle="/>
          </p:cNvPr>
          <p:cNvPicPr>
            <a:picLocks noChangeAspect="1"/>
          </p:cNvPicPr>
          <p:nvPr/>
        </p:nvPicPr>
        <p:blipFill>
          <a:blip r:embed="rId2"/>
          <a:stretch>
            <a:fillRect/>
          </a:stretch>
        </p:blipFill>
        <p:spPr>
          <a:xfrm>
            <a:off x="8748713" y="3213100"/>
            <a:ext cx="215900" cy="217488"/>
          </a:xfrm>
          <a:prstGeom prst="rect">
            <a:avLst/>
          </a:prstGeom>
          <a:noFill/>
          <a:ln w="9525">
            <a:noFill/>
          </a:ln>
        </p:spPr>
      </p:pic>
      <p:pic>
        <p:nvPicPr>
          <p:cNvPr id="284774" name="图片 284773" descr="图片1">
            <a:hlinkClick r:id="rId7" action="ppaction://hlinkpres?slideindex=1&amp;slidetitle="/>
          </p:cNvPr>
          <p:cNvPicPr>
            <a:picLocks noChangeAspect="1"/>
          </p:cNvPicPr>
          <p:nvPr/>
        </p:nvPicPr>
        <p:blipFill>
          <a:blip r:embed="rId2"/>
          <a:stretch>
            <a:fillRect/>
          </a:stretch>
        </p:blipFill>
        <p:spPr>
          <a:xfrm>
            <a:off x="8748713" y="3500438"/>
            <a:ext cx="215900" cy="217487"/>
          </a:xfrm>
          <a:prstGeom prst="rect">
            <a:avLst/>
          </a:prstGeom>
          <a:noFill/>
          <a:ln w="9525">
            <a:noFill/>
          </a:ln>
        </p:spPr>
      </p:pic>
      <p:pic>
        <p:nvPicPr>
          <p:cNvPr id="284775" name="图片 284774" descr="图片1">
            <a:hlinkClick r:id="rId8" action="ppaction://hlinkpres?slideindex=1&amp;slidetitle="/>
          </p:cNvPr>
          <p:cNvPicPr>
            <a:picLocks noChangeAspect="1"/>
          </p:cNvPicPr>
          <p:nvPr/>
        </p:nvPicPr>
        <p:blipFill>
          <a:blip r:embed="rId2"/>
          <a:stretch>
            <a:fillRect/>
          </a:stretch>
        </p:blipFill>
        <p:spPr>
          <a:xfrm>
            <a:off x="8748713" y="188913"/>
            <a:ext cx="215900" cy="217487"/>
          </a:xfrm>
          <a:prstGeom prst="rect">
            <a:avLst/>
          </a:prstGeom>
          <a:noFill/>
          <a:ln w="9525">
            <a:noFill/>
          </a:ln>
        </p:spPr>
      </p:pic>
      <p:pic>
        <p:nvPicPr>
          <p:cNvPr id="284776" name="图片 284775" descr="图片1">
            <a:hlinkClick r:id="rId9" action="ppaction://hlinkpres?slideindex=1&amp;slidetitle="/>
          </p:cNvPr>
          <p:cNvPicPr>
            <a:picLocks noChangeAspect="1"/>
          </p:cNvPicPr>
          <p:nvPr/>
        </p:nvPicPr>
        <p:blipFill>
          <a:blip r:embed="rId2"/>
          <a:stretch>
            <a:fillRect/>
          </a:stretch>
        </p:blipFill>
        <p:spPr>
          <a:xfrm>
            <a:off x="8748713" y="2995613"/>
            <a:ext cx="215900" cy="217487"/>
          </a:xfrm>
          <a:prstGeom prst="rect">
            <a:avLst/>
          </a:prstGeom>
          <a:noFill/>
          <a:ln w="9525">
            <a:noFill/>
          </a:ln>
        </p:spPr>
      </p:pic>
      <p:pic>
        <p:nvPicPr>
          <p:cNvPr id="284777" name="图片 284776" descr="图片1">
            <a:hlinkClick r:id="rId10" action="ppaction://hlinkpres?slideindex=1&amp;slidetitle="/>
          </p:cNvPr>
          <p:cNvPicPr>
            <a:picLocks noChangeAspect="1"/>
          </p:cNvPicPr>
          <p:nvPr/>
        </p:nvPicPr>
        <p:blipFill>
          <a:blip r:embed="rId2"/>
          <a:stretch>
            <a:fillRect/>
          </a:stretch>
        </p:blipFill>
        <p:spPr>
          <a:xfrm>
            <a:off x="8748713" y="2708275"/>
            <a:ext cx="215900" cy="217488"/>
          </a:xfrm>
          <a:prstGeom prst="rect">
            <a:avLst/>
          </a:prstGeom>
          <a:noFill/>
          <a:ln w="9525">
            <a:noFill/>
          </a:ln>
        </p:spPr>
      </p:pic>
      <p:pic>
        <p:nvPicPr>
          <p:cNvPr id="284778" name="图片 284777" descr="图片1">
            <a:hlinkClick r:id="rId11" action="ppaction://hlinkpres?slideindex=1&amp;slidetitle="/>
          </p:cNvPr>
          <p:cNvPicPr>
            <a:picLocks noChangeAspect="1"/>
          </p:cNvPicPr>
          <p:nvPr/>
        </p:nvPicPr>
        <p:blipFill>
          <a:blip r:embed="rId2"/>
          <a:stretch>
            <a:fillRect/>
          </a:stretch>
        </p:blipFill>
        <p:spPr>
          <a:xfrm>
            <a:off x="8748713" y="4292600"/>
            <a:ext cx="215900" cy="217488"/>
          </a:xfrm>
          <a:prstGeom prst="rect">
            <a:avLst/>
          </a:prstGeom>
          <a:noFill/>
          <a:ln w="9525">
            <a:noFill/>
          </a:ln>
        </p:spPr>
      </p:pic>
      <p:pic>
        <p:nvPicPr>
          <p:cNvPr id="284779" name="图片 284778" descr="图片1">
            <a:hlinkClick r:id="rId12" action="ppaction://hlinkpres?slideindex=1&amp;slidetitle="/>
          </p:cNvPr>
          <p:cNvPicPr>
            <a:picLocks noChangeAspect="1"/>
          </p:cNvPicPr>
          <p:nvPr/>
        </p:nvPicPr>
        <p:blipFill>
          <a:blip r:embed="rId2"/>
          <a:stretch>
            <a:fillRect/>
          </a:stretch>
        </p:blipFill>
        <p:spPr>
          <a:xfrm>
            <a:off x="8748713" y="5443538"/>
            <a:ext cx="215900" cy="217487"/>
          </a:xfrm>
          <a:prstGeom prst="rect">
            <a:avLst/>
          </a:prstGeom>
          <a:noFill/>
          <a:ln w="9525">
            <a:noFill/>
          </a:ln>
        </p:spPr>
      </p:pic>
      <p:pic>
        <p:nvPicPr>
          <p:cNvPr id="284780" name="图片 284779" descr="图片1">
            <a:hlinkClick r:id="rId13" action="ppaction://hlinkpres?slideindex=1&amp;slidetitle="/>
          </p:cNvPr>
          <p:cNvPicPr>
            <a:picLocks noChangeAspect="1"/>
          </p:cNvPicPr>
          <p:nvPr/>
        </p:nvPicPr>
        <p:blipFill>
          <a:blip r:embed="rId2"/>
          <a:stretch>
            <a:fillRect/>
          </a:stretch>
        </p:blipFill>
        <p:spPr>
          <a:xfrm>
            <a:off x="8748713" y="4868863"/>
            <a:ext cx="215900" cy="217487"/>
          </a:xfrm>
          <a:prstGeom prst="rect">
            <a:avLst/>
          </a:prstGeom>
          <a:noFill/>
          <a:ln w="9525">
            <a:noFill/>
          </a:ln>
        </p:spPr>
      </p:pic>
      <p:pic>
        <p:nvPicPr>
          <p:cNvPr id="284781" name="图片 284780" descr="图片1">
            <a:hlinkClick r:id="rId14" action="ppaction://hlinkpres?slideindex=1&amp;slidetitle="/>
          </p:cNvPr>
          <p:cNvPicPr>
            <a:picLocks noChangeAspect="1"/>
          </p:cNvPicPr>
          <p:nvPr/>
        </p:nvPicPr>
        <p:blipFill>
          <a:blip r:embed="rId2"/>
          <a:stretch>
            <a:fillRect/>
          </a:stretch>
        </p:blipFill>
        <p:spPr>
          <a:xfrm>
            <a:off x="8748713" y="1843088"/>
            <a:ext cx="215900" cy="217487"/>
          </a:xfrm>
          <a:prstGeom prst="rect">
            <a:avLst/>
          </a:prstGeom>
          <a:noFill/>
          <a:ln w="9525">
            <a:noFill/>
          </a:ln>
        </p:spPr>
      </p:pic>
      <p:pic>
        <p:nvPicPr>
          <p:cNvPr id="284782" name="图片 284781" descr="图片1">
            <a:hlinkClick r:id="rId15" action="ppaction://hlinkpres?slideindex=1&amp;slidetitle="/>
          </p:cNvPr>
          <p:cNvPicPr>
            <a:picLocks noChangeAspect="1"/>
          </p:cNvPicPr>
          <p:nvPr/>
        </p:nvPicPr>
        <p:blipFill>
          <a:blip r:embed="rId2"/>
          <a:stretch>
            <a:fillRect/>
          </a:stretch>
        </p:blipFill>
        <p:spPr>
          <a:xfrm>
            <a:off x="8748713" y="692150"/>
            <a:ext cx="215900" cy="217488"/>
          </a:xfrm>
          <a:prstGeom prst="rect">
            <a:avLst/>
          </a:prstGeom>
          <a:noFill/>
          <a:ln w="9525">
            <a:noFill/>
          </a:ln>
        </p:spPr>
      </p:pic>
      <p:pic>
        <p:nvPicPr>
          <p:cNvPr id="284783" name="图片 284782" descr="图片1">
            <a:hlinkClick r:id="rId16" action="ppaction://hlinkpres?slideindex=1&amp;slidetitle="/>
          </p:cNvPr>
          <p:cNvPicPr>
            <a:picLocks noChangeAspect="1"/>
          </p:cNvPicPr>
          <p:nvPr/>
        </p:nvPicPr>
        <p:blipFill>
          <a:blip r:embed="rId2"/>
          <a:stretch>
            <a:fillRect/>
          </a:stretch>
        </p:blipFill>
        <p:spPr>
          <a:xfrm>
            <a:off x="8748713" y="5157788"/>
            <a:ext cx="215900" cy="217487"/>
          </a:xfrm>
          <a:prstGeom prst="rect">
            <a:avLst/>
          </a:prstGeom>
          <a:noFill/>
          <a:ln w="9525">
            <a:noFill/>
          </a:ln>
        </p:spPr>
      </p:pic>
      <p:pic>
        <p:nvPicPr>
          <p:cNvPr id="284784" name="图片 284783" descr="图片1">
            <a:hlinkClick r:id="rId17" action="ppaction://hlinkpres?slideindex=1&amp;slidetitle="/>
          </p:cNvPr>
          <p:cNvPicPr>
            <a:picLocks noChangeAspect="1"/>
          </p:cNvPicPr>
          <p:nvPr/>
        </p:nvPicPr>
        <p:blipFill>
          <a:blip r:embed="rId2"/>
          <a:stretch>
            <a:fillRect/>
          </a:stretch>
        </p:blipFill>
        <p:spPr>
          <a:xfrm>
            <a:off x="8748713" y="2133600"/>
            <a:ext cx="215900" cy="217488"/>
          </a:xfrm>
          <a:prstGeom prst="rect">
            <a:avLst/>
          </a:prstGeom>
          <a:noFill/>
          <a:ln w="9525">
            <a:noFill/>
          </a:ln>
        </p:spPr>
      </p:pic>
      <p:pic>
        <p:nvPicPr>
          <p:cNvPr id="284785" name="图片 284784" descr="图片1">
            <a:hlinkClick r:id="rId18" action="ppaction://hlinkpres?slideindex=1&amp;slidetitle="/>
          </p:cNvPr>
          <p:cNvPicPr>
            <a:picLocks noChangeAspect="1"/>
          </p:cNvPicPr>
          <p:nvPr/>
        </p:nvPicPr>
        <p:blipFill>
          <a:blip r:embed="rId2"/>
          <a:stretch>
            <a:fillRect/>
          </a:stretch>
        </p:blipFill>
        <p:spPr>
          <a:xfrm>
            <a:off x="8748713" y="981075"/>
            <a:ext cx="215900" cy="217488"/>
          </a:xfrm>
          <a:prstGeom prst="rect">
            <a:avLst/>
          </a:prstGeom>
          <a:noFill/>
          <a:ln w="9525">
            <a:noFill/>
          </a:ln>
        </p:spPr>
      </p:pic>
      <p:pic>
        <p:nvPicPr>
          <p:cNvPr id="284786" name="图片 284785" descr="图片1">
            <a:hlinkClick r:id="rId19" action="ppaction://hlinkpres?slideindex=1&amp;slidetitle="/>
          </p:cNvPr>
          <p:cNvPicPr>
            <a:picLocks noChangeAspect="1"/>
          </p:cNvPicPr>
          <p:nvPr/>
        </p:nvPicPr>
        <p:blipFill>
          <a:blip r:embed="rId2"/>
          <a:stretch>
            <a:fillRect/>
          </a:stretch>
        </p:blipFill>
        <p:spPr>
          <a:xfrm>
            <a:off x="8748713" y="1268413"/>
            <a:ext cx="215900" cy="217487"/>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847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284792" name="内容占位符 284791"/>
          <p:cNvGraphicFramePr/>
          <p:nvPr>
            <p:ph idx="1"/>
          </p:nvPr>
        </p:nvGraphicFramePr>
        <p:xfrm>
          <a:off x="82550" y="97155"/>
          <a:ext cx="9000490" cy="6370320"/>
        </p:xfrm>
        <a:graphic>
          <a:graphicData uri="http://schemas.openxmlformats.org/drawingml/2006/table">
            <a:tbl>
              <a:tblPr/>
              <a:tblGrid>
                <a:gridCol w="6391910"/>
                <a:gridCol w="2608580"/>
              </a:tblGrid>
              <a:tr h="52895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tx2">
                              <a:lumMod val="75000"/>
                            </a:schemeClr>
                          </a:solidFill>
                          <a:latin typeface="微软雅黑" panose="020B0503020204020204" charset="-122"/>
                          <a:ea typeface="微软雅黑" panose="020B0503020204020204" charset="-122"/>
                        </a:rPr>
                        <a:t>密码技术</a:t>
                      </a:r>
                      <a:endParaRPr lang="zh-CN" altLang="en-US" sz="3200" b="0" dirty="0">
                        <a:solidFill>
                          <a:schemeClr val="tx2">
                            <a:lumMod val="75000"/>
                          </a:schemeClr>
                        </a:solidFill>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1</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846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dirty="0">
                          <a:solidFill>
                            <a:schemeClr val="bg2">
                              <a:lumMod val="10000"/>
                            </a:schemeClr>
                          </a:solidFill>
                          <a:latin typeface="微软雅黑" panose="020B0503020204020204" charset="-122"/>
                          <a:ea typeface="微软雅黑" panose="020B0503020204020204" charset="-122"/>
                        </a:rPr>
                        <a:t>网络与通信安全</a:t>
                      </a:r>
                      <a:endParaRPr lang="zh-CN" altLang="en-US" sz="3200" dirty="0">
                        <a:solidFill>
                          <a:schemeClr val="bg2">
                            <a:lumMod val="10000"/>
                          </a:schemeClr>
                        </a:solidFill>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tx2">
                              <a:lumMod val="75000"/>
                            </a:schemeClr>
                          </a:solidFill>
                          <a:effectLst/>
                          <a:latin typeface="微软雅黑" panose="020B0503020204020204" charset="-122"/>
                          <a:ea typeface="微软雅黑" panose="020B0503020204020204" charset="-122"/>
                        </a:rPr>
                        <a:t>防火墙</a:t>
                      </a:r>
                      <a:endParaRPr lang="zh-CN" altLang="en-US" sz="3200" b="0" dirty="0">
                        <a:solidFill>
                          <a:schemeClr val="tx2">
                            <a:lumMod val="75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830">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bg2">
                              <a:lumMod val="25000"/>
                            </a:schemeClr>
                          </a:solidFill>
                          <a:effectLst/>
                          <a:latin typeface="微软雅黑" panose="020B0503020204020204" charset="-122"/>
                          <a:ea typeface="微软雅黑" panose="020B0503020204020204" charset="-122"/>
                        </a:rPr>
                        <a:t>入侵检测技术</a:t>
                      </a:r>
                      <a:endParaRPr lang="zh-CN" altLang="en-US" sz="3200" b="0" dirty="0">
                        <a:solidFill>
                          <a:schemeClr val="bg2">
                            <a:lumMod val="25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3200" b="0">
                          <a:solidFill>
                            <a:schemeClr val="tx2">
                              <a:lumMod val="75000"/>
                            </a:schemeClr>
                          </a:solidFill>
                          <a:effectLst/>
                          <a:latin typeface="微软雅黑" panose="020B0503020204020204" charset="-122"/>
                          <a:ea typeface="微软雅黑" panose="020B0503020204020204" charset="-122"/>
                        </a:rPr>
                        <a:t>VPN</a:t>
                      </a:r>
                      <a:endParaRPr lang="en-US" altLang="zh-CN" sz="3200" b="0">
                        <a:solidFill>
                          <a:schemeClr val="tx2">
                            <a:lumMod val="75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3200" b="0">
                          <a:solidFill>
                            <a:schemeClr val="tx2">
                              <a:lumMod val="75000"/>
                            </a:schemeClr>
                          </a:solidFill>
                          <a:effectLst/>
                          <a:latin typeface="微软雅黑" panose="020B0503020204020204" charset="-122"/>
                          <a:ea typeface="微软雅黑" panose="020B0503020204020204" charset="-122"/>
                        </a:rPr>
                        <a:t>PKI/CA</a:t>
                      </a:r>
                      <a:endParaRPr lang="en-US" altLang="zh-CN" sz="3200" b="0">
                        <a:solidFill>
                          <a:schemeClr val="tx2">
                            <a:lumMod val="75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830">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3200" b="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UNIX</a:t>
                      </a:r>
                      <a:r>
                        <a:rPr lang="zh-CN" altLang="en-US" sz="3200" b="0"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安全管理</a:t>
                      </a:r>
                      <a:endParaRPr lang="zh-CN" altLang="en-US" sz="3200" b="0"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en-US" altLang="zh-CN" sz="3200" b="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Windows</a:t>
                      </a:r>
                      <a:r>
                        <a:rPr lang="zh-CN" altLang="en-US" sz="3200" b="0"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rPr>
                        <a:t>安全管理</a:t>
                      </a:r>
                      <a:endParaRPr lang="zh-CN" altLang="en-US" sz="3200" b="0" dirty="0">
                        <a:solidFill>
                          <a:schemeClr val="bg2">
                            <a:lumMod val="10000"/>
                          </a:schemeClr>
                        </a:solidFill>
                        <a:effectLst/>
                        <a:latin typeface="微软雅黑" panose="020B0503020204020204" charset="-122"/>
                        <a:ea typeface="微软雅黑" panose="020B0503020204020204" charset="-122"/>
                        <a:cs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bg2">
                              <a:lumMod val="10000"/>
                            </a:schemeClr>
                          </a:solidFill>
                          <a:effectLst/>
                          <a:latin typeface="微软雅黑" panose="020B0503020204020204" charset="-122"/>
                          <a:ea typeface="微软雅黑" panose="020B0503020204020204" charset="-122"/>
                        </a:rPr>
                        <a:t>数据库安全管理</a:t>
                      </a:r>
                      <a:endParaRPr lang="zh-CN" altLang="en-US" sz="3200" b="0" dirty="0">
                        <a:solidFill>
                          <a:schemeClr val="bg2">
                            <a:lumMod val="10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830">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bg2">
                              <a:lumMod val="10000"/>
                            </a:schemeClr>
                          </a:solidFill>
                          <a:effectLst/>
                          <a:latin typeface="微软雅黑" panose="020B0503020204020204" charset="-122"/>
                          <a:ea typeface="微软雅黑" panose="020B0503020204020204" charset="-122"/>
                        </a:rPr>
                        <a:t>恶意代码</a:t>
                      </a:r>
                      <a:endParaRPr lang="zh-CN" altLang="en-US" sz="3200" b="0" dirty="0">
                        <a:solidFill>
                          <a:schemeClr val="bg2">
                            <a:lumMod val="10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r h="417195">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spcBef>
                          <a:spcPct val="0"/>
                        </a:spcBef>
                        <a:buClr>
                          <a:schemeClr val="bg1"/>
                        </a:buClr>
                        <a:buNone/>
                      </a:pPr>
                      <a:r>
                        <a:rPr lang="zh-CN" altLang="en-US" sz="3200" b="0" dirty="0">
                          <a:solidFill>
                            <a:schemeClr val="bg2">
                              <a:lumMod val="10000"/>
                            </a:schemeClr>
                          </a:solidFill>
                          <a:effectLst/>
                          <a:latin typeface="微软雅黑" panose="020B0503020204020204" charset="-122"/>
                          <a:ea typeface="微软雅黑" panose="020B0503020204020204" charset="-122"/>
                        </a:rPr>
                        <a:t>安全编程</a:t>
                      </a:r>
                      <a:endParaRPr lang="zh-CN" altLang="en-US" sz="3200" b="0" dirty="0">
                        <a:solidFill>
                          <a:schemeClr val="bg2">
                            <a:lumMod val="10000"/>
                          </a:schemeClr>
                        </a:solidFill>
                        <a:effectLst/>
                        <a:latin typeface="微软雅黑" panose="020B0503020204020204" charset="-122"/>
                        <a:ea typeface="微软雅黑" panose="020B0503020204020204"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c>
                  <a:txBody>
                    <a:bodyPr/>
                    <a:lstStyle>
                      <a:lvl1pPr marL="342900" lvl="0" indent="-342900" algn="l" defTabSz="914400" eaLnBrk="1" fontAlgn="base" latinLnBrk="0" hangingPunct="1">
                        <a:lnSpc>
                          <a:spcPct val="100000"/>
                        </a:lnSpc>
                        <a:spcBef>
                          <a:spcPct val="20000"/>
                        </a:spcBef>
                        <a:spcAft>
                          <a:spcPct val="0"/>
                        </a:spcAft>
                        <a:buClr>
                          <a:schemeClr val="accent1"/>
                        </a:buClr>
                        <a:buSzPct val="75000"/>
                        <a:buFont typeface="Monotype Sorts" pitchFamily="2" charset="2"/>
                        <a:buChar char="n"/>
                        <a:defRPr sz="2800" b="1" i="0" u="none" kern="1200" baseline="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defRPr>
                      </a:lvl1pPr>
                      <a:lvl2pPr marL="742950" lvl="1" indent="-285750">
                        <a:buClr>
                          <a:schemeClr val="tx2"/>
                        </a:buClr>
                        <a:defRPr sz="2400" kern="1200">
                          <a:effectLst>
                            <a:outerShdw blurRad="38100" dist="38100" dir="2700000">
                              <a:srgbClr val="000000"/>
                            </a:outerShdw>
                          </a:effectLst>
                        </a:defRPr>
                      </a:lvl2pPr>
                      <a:lvl3pPr marL="1143000" lvl="2" indent="-228600">
                        <a:defRPr sz="2000" kern="1200">
                          <a:effectLst>
                            <a:outerShdw blurRad="38100" dist="38100" dir="2700000">
                              <a:srgbClr val="000000"/>
                            </a:outerShdw>
                          </a:effectLst>
                        </a:defRPr>
                      </a:lvl3pPr>
                      <a:lvl4pPr marL="1600200" lvl="3" indent="-228600">
                        <a:defRPr sz="1800" kern="1200">
                          <a:effectLst>
                            <a:outerShdw blurRad="38100" dist="38100" dir="2700000">
                              <a:srgbClr val="000000"/>
                            </a:outerShdw>
                          </a:effectLst>
                        </a:defRPr>
                      </a:lvl4pPr>
                      <a:lvl5pPr marL="2057400" lvl="4" indent="-228600">
                        <a:defRPr sz="1800" kern="1200">
                          <a:effectLst>
                            <a:outerShdw blurRad="38100" dist="38100" dir="2700000">
                              <a:srgbClr val="000000"/>
                            </a:outerShdw>
                          </a:effectLst>
                        </a:defRPr>
                      </a:lvl5pPr>
                    </a:lstStyle>
                    <a:p>
                      <a:pPr lvl="0" algn="ctr">
                        <a:spcBef>
                          <a:spcPct val="0"/>
                        </a:spcBef>
                        <a:buClr>
                          <a:schemeClr val="bg1"/>
                        </a:buClr>
                        <a:buNone/>
                      </a:pPr>
                      <a:r>
                        <a:rPr lang="en-US" altLang="zh-CN" sz="3200">
                          <a:ea typeface="Times New Roman" panose="02020603050405020304" pitchFamily="18" charset="0"/>
                        </a:rPr>
                        <a:t>0.5</a:t>
                      </a:r>
                      <a:r>
                        <a:rPr lang="zh-CN" altLang="en-US" sz="3200" dirty="0">
                          <a:ea typeface="Times New Roman" panose="02020603050405020304" pitchFamily="18" charset="0"/>
                        </a:rPr>
                        <a:t>天</a:t>
                      </a:r>
                      <a:endParaRPr lang="zh-CN" altLang="en-US" sz="3200" dirty="0">
                        <a:ea typeface="Times New Roman" panose="02020603050405020304" pitchFamily="18" charset="0"/>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accent1"/>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solidFill>
                  <a:srgbClr val="FF0000"/>
                </a:solidFill>
                <a:latin typeface="微软雅黑" panose="020B0503020204020204" charset="-122"/>
                <a:ea typeface="微软雅黑" panose="020B0503020204020204" charset="-122"/>
              </a:rPr>
              <a:t>小结</a:t>
            </a:r>
            <a:endParaRPr lang="zh-CN" altLang="en-US" b="1">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eaLnBrk="1" hangingPunct="1">
              <a:buNone/>
            </a:pPr>
            <a:endParaRPr lang="zh-CN" altLang="en-US" sz="3600" b="1" dirty="0">
              <a:solidFill>
                <a:srgbClr val="000000"/>
              </a:solidFill>
              <a:latin typeface="微软雅黑" panose="020B0503020204020204" charset="-122"/>
              <a:ea typeface="微软雅黑" panose="020B0503020204020204" charset="-122"/>
              <a:sym typeface="+mn-ea"/>
            </a:endParaRPr>
          </a:p>
          <a:p>
            <a:endParaRPr lang="zh-CN" altLang="en-US" sz="3600">
              <a:latin typeface="微软雅黑" panose="020B0503020204020204" charset="-122"/>
              <a:ea typeface="微软雅黑" panose="020B0503020204020204" charset="-122"/>
            </a:endParaRPr>
          </a:p>
        </p:txBody>
      </p:sp>
      <p:pic>
        <p:nvPicPr>
          <p:cNvPr id="4" name="内容占位符 3"/>
          <p:cNvPicPr>
            <a:picLocks noChangeAspect="1"/>
          </p:cNvPicPr>
          <p:nvPr/>
        </p:nvPicPr>
        <p:blipFill>
          <a:blip r:embed="rId1"/>
          <a:stretch>
            <a:fillRect/>
          </a:stretch>
        </p:blipFill>
        <p:spPr>
          <a:xfrm>
            <a:off x="798195" y="1544955"/>
            <a:ext cx="7821930" cy="241617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p:nvPr>
            <p:ph idx="1"/>
          </p:nvPr>
        </p:nvSpPr>
        <p:spPr>
          <a:xfrm>
            <a:off x="1071880" y="1283335"/>
            <a:ext cx="7770495" cy="4815840"/>
          </a:xfrm>
        </p:spPr>
        <p:txBody>
          <a:bodyPr/>
          <a:p>
            <a:pPr eaLnBrk="1" hangingPunct="1">
              <a:buNone/>
            </a:pPr>
            <a:r>
              <a:rPr lang="zh-CN" altLang="en-US" sz="4000" b="1" dirty="0">
                <a:solidFill>
                  <a:srgbClr val="FFFF00"/>
                </a:solidFill>
                <a:latin typeface="微软雅黑" panose="020B0503020204020204" charset="-122"/>
                <a:ea typeface="微软雅黑" panose="020B0503020204020204" charset="-122"/>
                <a:sym typeface="+mn-ea"/>
              </a:rPr>
              <a:t>目标</a:t>
            </a:r>
            <a:endParaRPr lang="zh-CN" altLang="en-US" sz="4000" b="1" dirty="0">
              <a:solidFill>
                <a:srgbClr val="FFFF00"/>
              </a:solidFill>
              <a:latin typeface="微软雅黑" panose="020B0503020204020204" charset="-122"/>
              <a:ea typeface="微软雅黑" panose="020B0503020204020204" charset="-122"/>
              <a:sym typeface="+mn-ea"/>
            </a:endParaRPr>
          </a:p>
          <a:p>
            <a:pPr eaLnBrk="1" hangingPunct="1">
              <a:buFont typeface="Wingdings" panose="05000000000000000000" charset="0"/>
              <a:buChar char=""/>
            </a:pPr>
            <a:r>
              <a:rPr lang="zh-CN" altLang="en-US" sz="4000" b="1" dirty="0">
                <a:solidFill>
                  <a:srgbClr val="000000"/>
                </a:solidFill>
                <a:latin typeface="微软雅黑" panose="020B0503020204020204" charset="-122"/>
                <a:ea typeface="微软雅黑" panose="020B0503020204020204" charset="-122"/>
                <a:sym typeface="+mn-ea"/>
              </a:rPr>
              <a:t>三种安全目标</a:t>
            </a:r>
            <a:endParaRPr lang="zh-CN" altLang="en-US" sz="4000" b="1" dirty="0">
              <a:solidFill>
                <a:srgbClr val="000000"/>
              </a:solidFill>
              <a:latin typeface="微软雅黑" panose="020B0503020204020204" charset="-122"/>
              <a:ea typeface="微软雅黑" panose="020B0503020204020204" charset="-122"/>
              <a:sym typeface="+mn-ea"/>
            </a:endParaRPr>
          </a:p>
          <a:p>
            <a:pPr eaLnBrk="1" hangingPunct="1">
              <a:buFont typeface="Wingdings" panose="05000000000000000000" charset="0"/>
              <a:buChar char=""/>
            </a:pPr>
            <a:r>
              <a:rPr lang="zh-CN" altLang="en-US" sz="4000" b="1" dirty="0">
                <a:solidFill>
                  <a:srgbClr val="000000"/>
                </a:solidFill>
                <a:latin typeface="微软雅黑" panose="020B0503020204020204" charset="-122"/>
                <a:ea typeface="微软雅黑" panose="020B0503020204020204" charset="-122"/>
                <a:sym typeface="+mn-ea"/>
              </a:rPr>
              <a:t>安全目标的几种攻击</a:t>
            </a:r>
            <a:endParaRPr lang="zh-CN" altLang="en-US" sz="4000" b="1" dirty="0">
              <a:solidFill>
                <a:srgbClr val="000000"/>
              </a:solidFill>
              <a:latin typeface="微软雅黑" panose="020B0503020204020204" charset="-122"/>
              <a:ea typeface="微软雅黑" panose="020B0503020204020204" charset="-122"/>
              <a:sym typeface="+mn-ea"/>
            </a:endParaRPr>
          </a:p>
          <a:p>
            <a:pPr eaLnBrk="1" hangingPunct="1">
              <a:buFont typeface="Wingdings" panose="05000000000000000000" charset="0"/>
              <a:buChar char=""/>
            </a:pPr>
            <a:r>
              <a:rPr lang="zh-CN" altLang="en-US" sz="4000" b="1" dirty="0">
                <a:solidFill>
                  <a:srgbClr val="000000"/>
                </a:solidFill>
                <a:latin typeface="微软雅黑" panose="020B0503020204020204" charset="-122"/>
                <a:ea typeface="微软雅黑" panose="020B0503020204020204" charset="-122"/>
                <a:sym typeface="+mn-ea"/>
              </a:rPr>
              <a:t>安全服务、安全机制与安全目标的联系</a:t>
            </a:r>
            <a:endParaRPr lang="zh-CN" altLang="en-US" sz="4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3120" y="405130"/>
            <a:ext cx="7907655" cy="4268470"/>
          </a:xfrm>
          <a:ln>
            <a:solidFill>
              <a:schemeClr val="accent1"/>
            </a:solidFill>
          </a:ln>
        </p:spPr>
        <p:txBody>
          <a:bodyPr/>
          <a:p>
            <a:pPr marL="0" indent="0">
              <a:buNone/>
            </a:pPr>
            <a:r>
              <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rPr>
              <a:t>安全目标</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sym typeface="+mn-ea"/>
              </a:rPr>
              <a:t>A</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sym typeface="+mn-ea"/>
              </a:rPr>
              <a:t>保密性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，信息的访问和披露要经过授权，包括保护个人隐私和专属信息的手段；</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457200" lvl="1" indent="0" eaLnBrk="1" hangingPunct="1">
              <a:lnSpc>
                <a:spcPct val="80000"/>
              </a:lnSpc>
              <a:buNone/>
            </a:pPr>
            <a:endParaRPr lang="en-US" altLang="zh-CN" sz="3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sym typeface="+mn-ea"/>
              </a:rPr>
              <a:t>B</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sym typeface="+mn-ea"/>
              </a:rPr>
              <a:t>完整性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，防止对信息进行不适当的修改或破坏，包括确保信息的不可否认性和真实性；</a:t>
            </a: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457200" lvl="1" indent="0" eaLnBrk="1" hangingPunct="1">
              <a:lnSpc>
                <a:spcPct val="80000"/>
              </a:lnSpc>
              <a:buNone/>
            </a:pPr>
            <a:endParaRPr lang="zh-CN" altLang="en-US" sz="3200" b="1" dirty="0">
              <a:solidFill>
                <a:srgbClr val="000000"/>
              </a:solidFill>
              <a:latin typeface="微软雅黑" panose="020B0503020204020204" charset="-122"/>
              <a:ea typeface="微软雅黑" panose="020B0503020204020204" charset="-122"/>
              <a:cs typeface="微软雅黑" panose="020B0503020204020204" charset="-122"/>
            </a:endParaRPr>
          </a:p>
          <a:p>
            <a:pPr lvl="1" eaLnBrk="1" hangingPunct="1">
              <a:lnSpc>
                <a:spcPct val="80000"/>
              </a:lnSpc>
            </a:pP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en-US" altLang="zh-CN" sz="3200" b="1" dirty="0">
                <a:solidFill>
                  <a:srgbClr val="000000"/>
                </a:solidFill>
                <a:latin typeface="微软雅黑" panose="020B0503020204020204" charset="-122"/>
                <a:ea typeface="微软雅黑" panose="020B0503020204020204" charset="-122"/>
                <a:cs typeface="微软雅黑" panose="020B0503020204020204" charset="-122"/>
                <a:sym typeface="+mn-ea"/>
              </a:rPr>
              <a:t>C</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sz="3200" b="1" dirty="0">
                <a:solidFill>
                  <a:schemeClr val="tx2">
                    <a:lumMod val="75000"/>
                  </a:schemeClr>
                </a:solidFill>
                <a:latin typeface="微软雅黑" panose="020B0503020204020204" charset="-122"/>
                <a:ea typeface="微软雅黑" panose="020B0503020204020204" charset="-122"/>
                <a:cs typeface="微软雅黑" panose="020B0503020204020204" charset="-122"/>
                <a:sym typeface="+mn-ea"/>
              </a:rPr>
              <a:t>可用性</a:t>
            </a:r>
            <a:r>
              <a:rPr lang="zh-CN" altLang="en-US" sz="3200" b="1" dirty="0">
                <a:solidFill>
                  <a:srgbClr val="000000"/>
                </a:solidFill>
                <a:latin typeface="微软雅黑" panose="020B0503020204020204" charset="-122"/>
                <a:ea typeface="微软雅黑" panose="020B0503020204020204" charset="-122"/>
                <a:cs typeface="微软雅黑" panose="020B0503020204020204" charset="-122"/>
                <a:sym typeface="+mn-ea"/>
              </a:rPr>
              <a:t>，确保可以及时可靠地访问和使用信息。</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301625" y="1222375"/>
            <a:ext cx="8540750" cy="44430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01625" y="1214755"/>
            <a:ext cx="8540750" cy="51542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00"/>
                </a:solidFill>
                <a:latin typeface="微软雅黑" panose="020B0503020204020204" charset="-122"/>
                <a:ea typeface="微软雅黑" panose="020B0503020204020204" charset="-122"/>
                <a:sym typeface="+mn-ea"/>
              </a:rPr>
              <a:t>基于安全目标的攻击分类</a:t>
            </a:r>
            <a:endParaRPr lang="zh-CN" altLang="en-US">
              <a:solidFill>
                <a:srgbClr val="FFFF00"/>
              </a:solidFill>
              <a:latin typeface="微软雅黑" panose="020B0503020204020204" charset="-122"/>
              <a:ea typeface="微软雅黑" panose="020B0503020204020204" charset="-122"/>
              <a:sym typeface="+mn-ea"/>
            </a:endParaRPr>
          </a:p>
        </p:txBody>
      </p:sp>
      <p:pic>
        <p:nvPicPr>
          <p:cNvPr id="4" name="内容占位符 3"/>
          <p:cNvPicPr>
            <a:picLocks noChangeAspect="1"/>
          </p:cNvPicPr>
          <p:nvPr>
            <p:ph idx="1"/>
          </p:nvPr>
        </p:nvPicPr>
        <p:blipFill>
          <a:blip r:embed="rId1"/>
          <a:stretch>
            <a:fillRect/>
          </a:stretch>
        </p:blipFill>
        <p:spPr>
          <a:xfrm>
            <a:off x="2336165" y="1317625"/>
            <a:ext cx="4222115" cy="4781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内容占位符 2"/>
          <p:cNvSpPr>
            <a:spLocks noGrp="1"/>
          </p:cNvSpPr>
          <p:nvPr>
            <p:ph idx="1"/>
          </p:nvPr>
        </p:nvSpPr>
        <p:spPr>
          <a:xfrm>
            <a:off x="942975" y="285750"/>
            <a:ext cx="7899400" cy="581342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r>
              <a:rPr kumimoji="0" lang="zh-CN" altLang="en-US"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rPr>
              <a:t>什么是信息</a:t>
            </a:r>
            <a:r>
              <a:rPr kumimoji="0" lang="en-US" altLang="zh-CN"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rPr>
              <a:t>?</a:t>
            </a:r>
            <a:endParaRPr kumimoji="0" lang="en-US" altLang="zh-CN"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endParaRPr kumimoji="0" lang="en-US" altLang="zh-CN"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r>
              <a:rPr kumimoji="0" lang="zh-CN" altLang="en-US"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rPr>
              <a:t>如何研究信息？</a:t>
            </a:r>
            <a:endParaRPr kumimoji="0" lang="zh-CN" altLang="en-US" sz="4800" b="1" i="0" u="none" strike="noStrike" kern="0" cap="none" spc="0" normalizeH="0" baseline="0" noProof="0" dirty="0" smtClean="0">
              <a:ln>
                <a:noFill/>
              </a:ln>
              <a:solidFill>
                <a:schemeClr val="tx2">
                  <a:lumMod val="75000"/>
                </a:schemeClr>
              </a:solidFill>
              <a:effectLst/>
              <a:uLnTx/>
              <a:uFillTx/>
              <a:latin typeface="楷体" charset="-122"/>
              <a:ea typeface="楷体"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endParaRPr lang="zh-CN" altLang="en-US" sz="4000" b="1" strike="noStrike"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sym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endParaRPr lang="zh-CN" altLang="en-US" sz="4000" b="1" strike="noStrike"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sym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2" charset="2"/>
              <a:buNone/>
              <a:defRPr/>
            </a:pPr>
            <a:r>
              <a:rPr lang="zh-CN" altLang="en-US" sz="4000" b="1" noProof="0" dirty="0" smtClean="0">
                <a:ln>
                  <a:noFill/>
                </a:ln>
                <a:solidFill>
                  <a:schemeClr val="tx2">
                    <a:lumMod val="75000"/>
                  </a:schemeClr>
                </a:solidFill>
                <a:effectLst/>
                <a:uLnTx/>
                <a:uFillTx/>
                <a:latin typeface="黑体" panose="02010609060101010101" pitchFamily="1" charset="-122"/>
                <a:ea typeface="黑体" panose="02010609060101010101" pitchFamily="1" charset="-122"/>
                <a:sym typeface="+mn-ea"/>
              </a:rPr>
              <a:t>       </a:t>
            </a:r>
            <a:endParaRPr lang="zh-CN" altLang="en-US" sz="4000" b="1" strike="noStrike" noProof="0" dirty="0" smtClean="0">
              <a:ln>
                <a:noFill/>
              </a:ln>
              <a:solidFill>
                <a:srgbClr val="0070C0"/>
              </a:solidFill>
              <a:effectLst/>
              <a:uLnTx/>
              <a:uFillTx/>
              <a:latin typeface="黑体" panose="02010609060101010101" pitchFamily="1" charset="-122"/>
              <a:ea typeface="黑体" panose="02010609060101010101" pitchFamily="1" charset="-122"/>
              <a:sym typeface="+mn-ea"/>
            </a:endParaRPr>
          </a:p>
          <a:p>
            <a:pPr marL="342900" marR="0" lvl="0" indent="-34290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2" charset="2"/>
              <a:buChar char="¡"/>
              <a:defRPr/>
            </a:pPr>
            <a:endParaRPr kumimoji="0" lang="zh-CN" altLang="en-US" sz="4000" b="1" i="0" u="none" strike="noStrike" kern="0" cap="none" spc="0" normalizeH="0" baseline="0" noProof="0" dirty="0" smtClean="0">
              <a:ln>
                <a:noFill/>
              </a:ln>
              <a:solidFill>
                <a:srgbClr val="0070C0"/>
              </a:solidFill>
              <a:effectLst/>
              <a:uLnTx/>
              <a:uFillTx/>
              <a:latin typeface="黑体" panose="02010609060101010101" pitchFamily="1" charset="-122"/>
              <a:ea typeface="黑体" panose="02010609060101010101" pitchFamily="1" charset="-122"/>
              <a:cs typeface="+mn-cs"/>
              <a:sym typeface="+mn-ea"/>
            </a:endParaRPr>
          </a:p>
        </p:txBody>
      </p:sp>
      <p:sp>
        <p:nvSpPr>
          <p:cNvPr id="7170" name="日期占位符 3"/>
          <p:cNvSpPr>
            <a:spLocks noGrp="1"/>
          </p:cNvSpPr>
          <p:nvPr>
            <p:ph type="dt" sz="half" idx="10"/>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BB962C8B-B14F-4D97-AF65-F5344CB8AC3E}" type="datetime1">
              <a:rPr lang="zh-CN" altLang="en-US" sz="1400" b="0" dirty="0"/>
            </a:fld>
            <a:endParaRPr lang="zh-CN" altLang="en-US" sz="1400" b="0" dirty="0"/>
          </a:p>
        </p:txBody>
      </p:sp>
      <p:sp>
        <p:nvSpPr>
          <p:cNvPr id="2" name="灯片编号占位符 4"/>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en-US" altLang="zh-CN" sz="1400" b="0" dirty="0"/>
            </a:fld>
            <a:endParaRPr lang="en-US" altLang="zh-CN" sz="1400" b="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FF00"/>
                </a:solidFill>
                <a:latin typeface="微软雅黑" panose="020B0503020204020204" charset="-122"/>
                <a:ea typeface="微软雅黑" panose="020B0503020204020204" charset="-122"/>
              </a:rPr>
              <a:t>基于安全目标的攻击分类</a:t>
            </a:r>
            <a:endParaRPr lang="zh-CN" altLang="en-US">
              <a:solidFill>
                <a:srgbClr val="FFFF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062355" y="1600200"/>
            <a:ext cx="7780020" cy="4498975"/>
          </a:xfrm>
        </p:spPr>
        <p:txBody>
          <a:bodyPr/>
          <a:p>
            <a:pPr marL="0" indent="0">
              <a:buFont typeface="Wingdings" panose="05000000000000000000" charset="0"/>
              <a:buNone/>
            </a:pPr>
            <a:r>
              <a:rPr lang="zh-CN" altLang="en-US" sz="3600">
                <a:solidFill>
                  <a:schemeClr val="bg1">
                    <a:lumMod val="50000"/>
                  </a:schemeClr>
                </a:solidFill>
                <a:latin typeface="微软雅黑" panose="020B0503020204020204" charset="-122"/>
                <a:ea typeface="微软雅黑" panose="020B0503020204020204" charset="-122"/>
              </a:rPr>
              <a:t>威胁机密性的攻击</a:t>
            </a:r>
            <a:endParaRPr lang="zh-CN" altLang="en-US" sz="3600">
              <a:solidFill>
                <a:schemeClr val="bg1">
                  <a:lumMod val="50000"/>
                </a:schemeClr>
              </a:solidFill>
              <a:latin typeface="微软雅黑" panose="020B0503020204020204" charset="-122"/>
              <a:ea typeface="微软雅黑" panose="020B0503020204020204" charset="-122"/>
            </a:endParaRPr>
          </a:p>
          <a:p>
            <a:pPr marL="0" indent="0">
              <a:buNone/>
            </a:pPr>
            <a:r>
              <a:rPr lang="zh-CN" altLang="en-US" sz="3600">
                <a:solidFill>
                  <a:schemeClr val="bg1">
                    <a:lumMod val="50000"/>
                  </a:schemeClr>
                </a:solidFill>
                <a:latin typeface="微软雅黑" panose="020B0503020204020204" charset="-122"/>
                <a:ea typeface="微软雅黑" panose="020B0503020204020204" charset="-122"/>
              </a:rPr>
              <a:t>   </a:t>
            </a:r>
            <a:r>
              <a:rPr lang="zh-CN" altLang="en-US" sz="3600">
                <a:solidFill>
                  <a:srgbClr val="C00000"/>
                </a:solidFill>
                <a:latin typeface="微软雅黑" panose="020B0503020204020204" charset="-122"/>
                <a:ea typeface="微软雅黑" panose="020B0503020204020204" charset="-122"/>
              </a:rPr>
              <a:t>窃听、</a:t>
            </a:r>
            <a:r>
              <a:rPr lang="en-US" altLang="zh-CN" sz="3600">
                <a:solidFill>
                  <a:srgbClr val="C00000"/>
                </a:solidFill>
                <a:latin typeface="微软雅黑" panose="020B0503020204020204" charset="-122"/>
                <a:ea typeface="微软雅黑" panose="020B0503020204020204" charset="-122"/>
              </a:rPr>
              <a:t> </a:t>
            </a:r>
            <a:r>
              <a:rPr lang="zh-CN" altLang="en-US" sz="3600">
                <a:solidFill>
                  <a:srgbClr val="C00000"/>
                </a:solidFill>
                <a:latin typeface="微软雅黑" panose="020B0503020204020204" charset="-122"/>
                <a:ea typeface="微软雅黑" panose="020B0503020204020204" charset="-122"/>
              </a:rPr>
              <a:t>流量分析</a:t>
            </a:r>
            <a:endParaRPr lang="zh-CN" altLang="en-US" sz="3600">
              <a:solidFill>
                <a:srgbClr val="C00000"/>
              </a:solidFill>
              <a:latin typeface="微软雅黑" panose="020B0503020204020204" charset="-122"/>
              <a:ea typeface="微软雅黑" panose="020B0503020204020204" charset="-122"/>
            </a:endParaRPr>
          </a:p>
          <a:p>
            <a:pPr marL="0" indent="0">
              <a:buNone/>
            </a:pPr>
            <a:r>
              <a:rPr lang="zh-CN" altLang="en-US" sz="3600">
                <a:solidFill>
                  <a:schemeClr val="bg1">
                    <a:lumMod val="50000"/>
                  </a:schemeClr>
                </a:solidFill>
                <a:latin typeface="微软雅黑" panose="020B0503020204020204" charset="-122"/>
                <a:ea typeface="微软雅黑" panose="020B0503020204020204" charset="-122"/>
              </a:rPr>
              <a:t>威胁完整性的攻击</a:t>
            </a:r>
            <a:endParaRPr lang="zh-CN" altLang="en-US" sz="3600">
              <a:solidFill>
                <a:schemeClr val="bg1">
                  <a:lumMod val="50000"/>
                </a:schemeClr>
              </a:solidFill>
              <a:latin typeface="微软雅黑" panose="020B0503020204020204" charset="-122"/>
              <a:ea typeface="微软雅黑" panose="020B0503020204020204" charset="-122"/>
            </a:endParaRPr>
          </a:p>
          <a:p>
            <a:pPr marL="0" indent="0">
              <a:buNone/>
            </a:pPr>
            <a:r>
              <a:rPr lang="zh-CN" altLang="en-US" sz="3600">
                <a:solidFill>
                  <a:schemeClr val="bg1">
                    <a:lumMod val="50000"/>
                  </a:schemeClr>
                </a:solidFill>
                <a:latin typeface="微软雅黑" panose="020B0503020204020204" charset="-122"/>
                <a:ea typeface="微软雅黑" panose="020B0503020204020204" charset="-122"/>
              </a:rPr>
              <a:t>   </a:t>
            </a:r>
            <a:r>
              <a:rPr lang="zh-CN" altLang="en-US" sz="3600">
                <a:solidFill>
                  <a:srgbClr val="C00000"/>
                </a:solidFill>
                <a:latin typeface="微软雅黑" panose="020B0503020204020204" charset="-122"/>
                <a:ea typeface="微软雅黑" panose="020B0503020204020204" charset="-122"/>
              </a:rPr>
              <a:t>篡改、</a:t>
            </a:r>
            <a:r>
              <a:rPr lang="en-US" altLang="zh-CN" sz="3600">
                <a:solidFill>
                  <a:srgbClr val="C00000"/>
                </a:solidFill>
                <a:latin typeface="微软雅黑" panose="020B0503020204020204" charset="-122"/>
                <a:ea typeface="微软雅黑" panose="020B0503020204020204" charset="-122"/>
              </a:rPr>
              <a:t> </a:t>
            </a:r>
            <a:r>
              <a:rPr lang="zh-CN" altLang="en-US" sz="3600">
                <a:solidFill>
                  <a:srgbClr val="C00000"/>
                </a:solidFill>
                <a:latin typeface="微软雅黑" panose="020B0503020204020204" charset="-122"/>
                <a:ea typeface="微软雅黑" panose="020B0503020204020204" charset="-122"/>
              </a:rPr>
              <a:t>伪装、重放、否认</a:t>
            </a:r>
            <a:endParaRPr lang="zh-CN" altLang="en-US" sz="3600">
              <a:solidFill>
                <a:srgbClr val="C00000"/>
              </a:solidFill>
              <a:latin typeface="微软雅黑" panose="020B0503020204020204" charset="-122"/>
              <a:ea typeface="微软雅黑" panose="020B0503020204020204" charset="-122"/>
            </a:endParaRPr>
          </a:p>
          <a:p>
            <a:pPr marL="0" indent="0">
              <a:buNone/>
            </a:pPr>
            <a:r>
              <a:rPr lang="zh-CN" altLang="en-US" sz="3600">
                <a:solidFill>
                  <a:schemeClr val="bg1">
                    <a:lumMod val="50000"/>
                  </a:schemeClr>
                </a:solidFill>
                <a:latin typeface="微软雅黑" panose="020B0503020204020204" charset="-122"/>
                <a:ea typeface="微软雅黑" panose="020B0503020204020204" charset="-122"/>
              </a:rPr>
              <a:t>威胁可用性的攻击</a:t>
            </a:r>
            <a:endParaRPr lang="zh-CN" altLang="en-US" sz="3600">
              <a:solidFill>
                <a:schemeClr val="bg1">
                  <a:lumMod val="50000"/>
                </a:schemeClr>
              </a:solidFill>
              <a:latin typeface="微软雅黑" panose="020B0503020204020204" charset="-122"/>
              <a:ea typeface="微软雅黑" panose="020B0503020204020204" charset="-122"/>
            </a:endParaRPr>
          </a:p>
          <a:p>
            <a:pPr marL="0" indent="0">
              <a:buFont typeface="Wingdings" panose="05000000000000000000" charset="0"/>
              <a:buNone/>
            </a:pPr>
            <a:r>
              <a:rPr lang="zh-CN" altLang="en-US" sz="3600">
                <a:solidFill>
                  <a:schemeClr val="bg1">
                    <a:lumMod val="50000"/>
                  </a:schemeClr>
                </a:solidFill>
                <a:latin typeface="微软雅黑" panose="020B0503020204020204" charset="-122"/>
                <a:ea typeface="微软雅黑" panose="020B0503020204020204" charset="-122"/>
              </a:rPr>
              <a:t>   </a:t>
            </a:r>
            <a:r>
              <a:rPr lang="zh-CN" altLang="en-US" sz="3600">
                <a:solidFill>
                  <a:srgbClr val="C00000"/>
                </a:solidFill>
                <a:latin typeface="微软雅黑" panose="020B0503020204020204" charset="-122"/>
                <a:ea typeface="微软雅黑" panose="020B0503020204020204" charset="-122"/>
              </a:rPr>
              <a:t>拒绝服务</a:t>
            </a:r>
            <a:endParaRPr lang="zh-CN" altLang="en-US" sz="3600">
              <a:solidFill>
                <a:srgbClr val="C00000"/>
              </a:solidFill>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228600"/>
            <a:ext cx="8175625" cy="1143000"/>
          </a:xfrm>
        </p:spPr>
        <p:txBody>
          <a:bodyPr/>
          <a:p>
            <a:endParaRPr lang="zh-CN" altLang="en-US"/>
          </a:p>
        </p:txBody>
      </p:sp>
      <p:pic>
        <p:nvPicPr>
          <p:cNvPr id="6" name="内容占位符 5"/>
          <p:cNvPicPr>
            <a:picLocks noChangeAspect="1"/>
          </p:cNvPicPr>
          <p:nvPr>
            <p:ph idx="1"/>
          </p:nvPr>
        </p:nvPicPr>
        <p:blipFill>
          <a:blip r:embed="rId1"/>
          <a:stretch>
            <a:fillRect/>
          </a:stretch>
        </p:blipFill>
        <p:spPr>
          <a:xfrm>
            <a:off x="666115" y="229235"/>
            <a:ext cx="8344535" cy="768350"/>
          </a:xfrm>
          <a:prstGeom prst="rect">
            <a:avLst/>
          </a:prstGeom>
        </p:spPr>
      </p:pic>
      <p:pic>
        <p:nvPicPr>
          <p:cNvPr id="7" name="图片 6"/>
          <p:cNvPicPr>
            <a:picLocks noChangeAspect="1"/>
          </p:cNvPicPr>
          <p:nvPr/>
        </p:nvPicPr>
        <p:blipFill>
          <a:blip r:embed="rId2"/>
          <a:stretch>
            <a:fillRect/>
          </a:stretch>
        </p:blipFill>
        <p:spPr>
          <a:xfrm>
            <a:off x="666750" y="1549400"/>
            <a:ext cx="8343900" cy="42627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ea typeface="微软雅黑" panose="020B0503020204020204" charset="-122"/>
              </a:rPr>
              <a:t>服务与机制</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977265" y="1600200"/>
            <a:ext cx="7865110" cy="4498975"/>
          </a:xfrm>
        </p:spPr>
        <p:txBody>
          <a:bodyPr/>
          <a:p>
            <a:r>
              <a:rPr lang="zh-CN" altLang="en-US">
                <a:solidFill>
                  <a:schemeClr val="tx2">
                    <a:lumMod val="75000"/>
                  </a:schemeClr>
                </a:solidFill>
                <a:latin typeface="微软雅黑" panose="020B0503020204020204" charset="-122"/>
                <a:ea typeface="微软雅黑" panose="020B0503020204020204" charset="-122"/>
              </a:rPr>
              <a:t>安全服务</a:t>
            </a:r>
            <a:endParaRPr lang="zh-CN" altLang="en-US">
              <a:solidFill>
                <a:schemeClr val="tx2">
                  <a:lumMod val="75000"/>
                </a:schemeClr>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1 </a:t>
            </a:r>
            <a:r>
              <a:rPr lang="zh-CN" altLang="en-US">
                <a:solidFill>
                  <a:srgbClr val="000000"/>
                </a:solidFill>
                <a:latin typeface="微软雅黑" panose="020B0503020204020204" charset="-122"/>
                <a:ea typeface="微软雅黑" panose="020B0503020204020204" charset="-122"/>
                <a:sym typeface="+mn-ea"/>
              </a:rPr>
              <a:t>身份认证</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2 </a:t>
            </a:r>
            <a:r>
              <a:rPr lang="zh-CN" altLang="en-US">
                <a:solidFill>
                  <a:srgbClr val="000000"/>
                </a:solidFill>
                <a:latin typeface="微软雅黑" panose="020B0503020204020204" charset="-122"/>
                <a:ea typeface="微软雅黑" panose="020B0503020204020204" charset="-122"/>
                <a:sym typeface="+mn-ea"/>
              </a:rPr>
              <a:t>访问控制</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C00000"/>
                </a:solidFill>
                <a:latin typeface="微软雅黑" panose="020B0503020204020204" charset="-122"/>
                <a:ea typeface="微软雅黑" panose="020B0503020204020204" charset="-122"/>
              </a:rPr>
              <a:t>3 </a:t>
            </a:r>
            <a:r>
              <a:rPr lang="zh-CN" altLang="en-US">
                <a:solidFill>
                  <a:srgbClr val="C00000"/>
                </a:solidFill>
                <a:latin typeface="微软雅黑" panose="020B0503020204020204" charset="-122"/>
                <a:ea typeface="微软雅黑" panose="020B0503020204020204" charset="-122"/>
                <a:sym typeface="+mn-ea"/>
              </a:rPr>
              <a:t>信息的保密性</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C00000"/>
                </a:solidFill>
                <a:latin typeface="微软雅黑" panose="020B0503020204020204" charset="-122"/>
                <a:ea typeface="微软雅黑" panose="020B0503020204020204" charset="-122"/>
              </a:rPr>
              <a:t>4 </a:t>
            </a:r>
            <a:r>
              <a:rPr lang="zh-CN" altLang="en-US">
                <a:solidFill>
                  <a:srgbClr val="C00000"/>
                </a:solidFill>
                <a:latin typeface="微软雅黑" panose="020B0503020204020204" charset="-122"/>
                <a:ea typeface="微软雅黑" panose="020B0503020204020204" charset="-122"/>
                <a:sym typeface="+mn-ea"/>
              </a:rPr>
              <a:t>信息的完整性</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5 </a:t>
            </a:r>
            <a:r>
              <a:rPr lang="zh-CN" altLang="en-US">
                <a:solidFill>
                  <a:srgbClr val="000000"/>
                </a:solidFill>
                <a:latin typeface="微软雅黑" panose="020B0503020204020204" charset="-122"/>
                <a:ea typeface="微软雅黑" panose="020B0503020204020204" charset="-122"/>
                <a:sym typeface="+mn-ea"/>
              </a:rPr>
              <a:t>不可否认性</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C00000"/>
                </a:solidFill>
                <a:latin typeface="微软雅黑" panose="020B0503020204020204" charset="-122"/>
                <a:ea typeface="微软雅黑" panose="020B0503020204020204" charset="-122"/>
              </a:rPr>
              <a:t>6 </a:t>
            </a:r>
            <a:r>
              <a:rPr lang="zh-CN" altLang="en-US">
                <a:solidFill>
                  <a:srgbClr val="C00000"/>
                </a:solidFill>
                <a:latin typeface="微软雅黑" panose="020B0503020204020204" charset="-122"/>
                <a:ea typeface="微软雅黑" panose="020B0503020204020204" charset="-122"/>
                <a:sym typeface="+mn-ea"/>
              </a:rPr>
              <a:t>信息的可用性</a:t>
            </a:r>
            <a:endParaRPr lang="zh-CN" altLang="en-US">
              <a:solidFill>
                <a:srgbClr val="C00000"/>
              </a:solidFill>
              <a:latin typeface="微软雅黑" panose="020B0503020204020204" charset="-122"/>
              <a:ea typeface="微软雅黑" panose="020B0503020204020204" charset="-122"/>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09295" y="10160"/>
            <a:ext cx="8001635" cy="4498975"/>
          </a:xfrm>
        </p:spPr>
        <p:txBody>
          <a:bodyPr/>
          <a:p>
            <a:r>
              <a:rPr lang="zh-CN" altLang="en-US" sz="4400">
                <a:solidFill>
                  <a:schemeClr val="tx2">
                    <a:lumMod val="75000"/>
                  </a:schemeClr>
                </a:solidFill>
                <a:latin typeface="微软雅黑" panose="020B0503020204020204" charset="-122"/>
                <a:ea typeface="微软雅黑" panose="020B0503020204020204" charset="-122"/>
              </a:rPr>
              <a:t>安全机制</a:t>
            </a:r>
            <a:endParaRPr lang="zh-CN" altLang="en-US" sz="4400">
              <a:solidFill>
                <a:schemeClr val="tx2">
                  <a:lumMod val="75000"/>
                </a:schemeClr>
              </a:solidFill>
              <a:latin typeface="微软雅黑" panose="020B0503020204020204" charset="-122"/>
              <a:ea typeface="微软雅黑" panose="020B0503020204020204" charset="-122"/>
            </a:endParaRPr>
          </a:p>
          <a:p>
            <a:endParaRPr lang="zh-CN" altLang="en-US" sz="4400">
              <a:solidFill>
                <a:srgbClr val="C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黑体" panose="02010609060101010101" pitchFamily="1" charset="-122"/>
                <a:ea typeface="黑体" panose="02010609060101010101" pitchFamily="1" charset="-122"/>
              </a:rPr>
              <a:t>  </a:t>
            </a:r>
            <a:r>
              <a:rPr lang="en-US" altLang="zh-CN">
                <a:solidFill>
                  <a:srgbClr val="000000"/>
                </a:solidFill>
                <a:latin typeface="黑体" panose="02010609060101010101" pitchFamily="1" charset="-122"/>
                <a:ea typeface="黑体" panose="02010609060101010101" pitchFamily="1" charset="-122"/>
              </a:rPr>
              <a:t>1 </a:t>
            </a:r>
            <a:r>
              <a:rPr lang="zh-CN" altLang="en-US">
                <a:solidFill>
                  <a:srgbClr val="000000"/>
                </a:solidFill>
                <a:latin typeface="微软雅黑" panose="020B0503020204020204" charset="-122"/>
                <a:ea typeface="微软雅黑" panose="020B0503020204020204" charset="-122"/>
              </a:rPr>
              <a:t>加密</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2 </a:t>
            </a:r>
            <a:r>
              <a:rPr lang="zh-CN" altLang="en-US">
                <a:solidFill>
                  <a:srgbClr val="000000"/>
                </a:solidFill>
                <a:latin typeface="微软雅黑" panose="020B0503020204020204" charset="-122"/>
                <a:ea typeface="微软雅黑" panose="020B0503020204020204" charset="-122"/>
              </a:rPr>
              <a:t>信息的完整性</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3 </a:t>
            </a:r>
            <a:r>
              <a:rPr lang="zh-CN" altLang="en-US">
                <a:solidFill>
                  <a:srgbClr val="000000"/>
                </a:solidFill>
                <a:latin typeface="微软雅黑" panose="020B0503020204020204" charset="-122"/>
                <a:ea typeface="微软雅黑" panose="020B0503020204020204" charset="-122"/>
              </a:rPr>
              <a:t>数字签名</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4 </a:t>
            </a:r>
            <a:r>
              <a:rPr lang="zh-CN" altLang="en-US">
                <a:solidFill>
                  <a:srgbClr val="000000"/>
                </a:solidFill>
                <a:latin typeface="微软雅黑" panose="020B0503020204020204" charset="-122"/>
                <a:ea typeface="微软雅黑" panose="020B0503020204020204" charset="-122"/>
              </a:rPr>
              <a:t>身份认证交换</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5 </a:t>
            </a:r>
            <a:r>
              <a:rPr lang="zh-CN" altLang="en-US">
                <a:solidFill>
                  <a:srgbClr val="000000"/>
                </a:solidFill>
                <a:latin typeface="微软雅黑" panose="020B0503020204020204" charset="-122"/>
                <a:ea typeface="微软雅黑" panose="020B0503020204020204" charset="-122"/>
              </a:rPr>
              <a:t>流量填充</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6 </a:t>
            </a:r>
            <a:r>
              <a:rPr lang="zh-CN" altLang="en-US">
                <a:solidFill>
                  <a:srgbClr val="000000"/>
                </a:solidFill>
                <a:latin typeface="微软雅黑" panose="020B0503020204020204" charset="-122"/>
                <a:ea typeface="微软雅黑" panose="020B0503020204020204" charset="-122"/>
              </a:rPr>
              <a:t>路由控制</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7 </a:t>
            </a:r>
            <a:r>
              <a:rPr lang="zh-CN" altLang="en-US">
                <a:solidFill>
                  <a:srgbClr val="000000"/>
                </a:solidFill>
                <a:latin typeface="微软雅黑" panose="020B0503020204020204" charset="-122"/>
                <a:ea typeface="微软雅黑" panose="020B0503020204020204" charset="-122"/>
              </a:rPr>
              <a:t>公证</a:t>
            </a:r>
            <a:endParaRPr lang="zh-CN" altLang="en-US">
              <a:solidFill>
                <a:srgbClr val="000000"/>
              </a:solidFill>
              <a:latin typeface="微软雅黑" panose="020B0503020204020204" charset="-122"/>
              <a:ea typeface="微软雅黑" panose="020B0503020204020204" charset="-122"/>
            </a:endParaRPr>
          </a:p>
          <a:p>
            <a:pPr marL="0" indent="0">
              <a:buNone/>
            </a:pPr>
            <a:r>
              <a:rPr lang="zh-CN" altLang="en-US">
                <a:solidFill>
                  <a:srgbClr val="000000"/>
                </a:solidFill>
                <a:latin typeface="微软雅黑" panose="020B0503020204020204" charset="-122"/>
                <a:ea typeface="微软雅黑" panose="020B0503020204020204" charset="-122"/>
              </a:rPr>
              <a:t>   </a:t>
            </a:r>
            <a:r>
              <a:rPr lang="en-US" altLang="zh-CN">
                <a:solidFill>
                  <a:srgbClr val="000000"/>
                </a:solidFill>
                <a:latin typeface="微软雅黑" panose="020B0503020204020204" charset="-122"/>
                <a:ea typeface="微软雅黑" panose="020B0503020204020204" charset="-122"/>
              </a:rPr>
              <a:t>8 </a:t>
            </a:r>
            <a:r>
              <a:rPr lang="zh-CN" altLang="en-US">
                <a:solidFill>
                  <a:srgbClr val="000000"/>
                </a:solidFill>
                <a:latin typeface="微软雅黑" panose="020B0503020204020204" charset="-122"/>
                <a:ea typeface="微软雅黑" panose="020B0503020204020204" charset="-122"/>
              </a:rPr>
              <a:t>访问控制 </a:t>
            </a:r>
            <a:endParaRPr lang="zh-CN" altLang="en-US">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5085" y="-11430"/>
            <a:ext cx="9082405" cy="6396990"/>
          </a:xfrm>
          <a:prstGeom prst="rect">
            <a:avLst/>
          </a:prstGeom>
        </p:spPr>
      </p:pic>
      <p:sp>
        <p:nvSpPr>
          <p:cNvPr id="5" name="内容占位符 4"/>
          <p:cNvSpPr/>
          <p:nvPr>
            <p:ph idx="1"/>
          </p:nvPr>
        </p:nvSpPr>
        <p:spPr/>
        <p:txBody>
          <a:bodyPr/>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ea typeface="微软雅黑" panose="020B0503020204020204" charset="-122"/>
              </a:rPr>
              <a:t>网络安全模型</a:t>
            </a:r>
            <a:endParaRPr lang="zh-CN" altLang="en-US">
              <a:latin typeface="微软雅黑" panose="020B0503020204020204" charset="-122"/>
              <a:ea typeface="微软雅黑" panose="020B0503020204020204" charset="-122"/>
            </a:endParaRPr>
          </a:p>
        </p:txBody>
      </p:sp>
      <p:pic>
        <p:nvPicPr>
          <p:cNvPr id="4" name="内容占位符 3"/>
          <p:cNvPicPr>
            <a:picLocks noChangeAspect="1"/>
          </p:cNvPicPr>
          <p:nvPr>
            <p:ph idx="1"/>
          </p:nvPr>
        </p:nvPicPr>
        <p:blipFill>
          <a:blip r:embed="rId1"/>
          <a:stretch>
            <a:fillRect/>
          </a:stretch>
        </p:blipFill>
        <p:spPr>
          <a:xfrm>
            <a:off x="729615" y="1191260"/>
            <a:ext cx="8112760" cy="1684020"/>
          </a:xfrm>
          <a:prstGeom prst="rect">
            <a:avLst/>
          </a:prstGeom>
        </p:spPr>
      </p:pic>
      <p:pic>
        <p:nvPicPr>
          <p:cNvPr id="5" name="图片 4"/>
          <p:cNvPicPr>
            <a:picLocks noChangeAspect="1"/>
          </p:cNvPicPr>
          <p:nvPr/>
        </p:nvPicPr>
        <p:blipFill>
          <a:blip r:embed="rId2"/>
          <a:stretch>
            <a:fillRect/>
          </a:stretch>
        </p:blipFill>
        <p:spPr>
          <a:xfrm>
            <a:off x="730250" y="3841750"/>
            <a:ext cx="8111490" cy="16859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49300" y="1270635"/>
            <a:ext cx="7645400" cy="37668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a:spLocks noChangeAspect="1"/>
          </p:cNvSpPr>
          <p:nvPr/>
        </p:nvSpPr>
        <p:spPr>
          <a:xfrm>
            <a:off x="0" y="0"/>
            <a:ext cx="127000" cy="12700"/>
          </a:xfrm>
          <a:prstGeom prst="rect">
            <a:avLst/>
          </a:prstGeom>
        </p:spPr>
      </p:sp>
      <p:pic>
        <p:nvPicPr>
          <p:cNvPr id="5" name="内容占位符 4"/>
          <p:cNvPicPr>
            <a:picLocks noChangeAspect="1"/>
          </p:cNvPicPr>
          <p:nvPr>
            <p:ph idx="1"/>
          </p:nvPr>
        </p:nvPicPr>
        <p:blipFill>
          <a:blip r:embed="rId1"/>
          <a:stretch>
            <a:fillRect/>
          </a:stretch>
        </p:blipFill>
        <p:spPr>
          <a:xfrm>
            <a:off x="149860" y="124460"/>
            <a:ext cx="8844280" cy="44748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descr="6"/>
          <p:cNvPicPr>
            <a:picLocks noChangeAspect="1"/>
          </p:cNvPicPr>
          <p:nvPr>
            <p:ph idx="1"/>
          </p:nvPr>
        </p:nvPicPr>
        <p:blipFill>
          <a:blip r:embed="rId1"/>
          <a:stretch>
            <a:fillRect/>
          </a:stretch>
        </p:blipFill>
        <p:spPr>
          <a:xfrm>
            <a:off x="734695" y="1095375"/>
            <a:ext cx="8027035" cy="422529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1.8 </a:t>
            </a:r>
            <a:r>
              <a:rPr lang="zh-CN" altLang="zh-CN"/>
              <a:t>习题集</a:t>
            </a:r>
            <a:endParaRPr lang="zh-CN" altLang="zh-CN"/>
          </a:p>
        </p:txBody>
      </p:sp>
      <p:sp>
        <p:nvSpPr>
          <p:cNvPr id="3" name="内容占位符 2"/>
          <p:cNvSpPr>
            <a:spLocks noGrp="1"/>
          </p:cNvSpPr>
          <p:nvPr>
            <p:ph idx="1"/>
          </p:nvPr>
        </p:nvSpPr>
        <p:spPr>
          <a:xfrm>
            <a:off x="925830" y="1528445"/>
            <a:ext cx="7916545" cy="4498975"/>
          </a:xfrm>
        </p:spPr>
        <p:txBody>
          <a:bodyPr/>
          <a:p>
            <a:r>
              <a:rPr lang="zh-CN" altLang="zh-CN" sz="4000" b="1">
                <a:solidFill>
                  <a:srgbClr val="000000"/>
                </a:solidFill>
                <a:latin typeface="微软雅黑" panose="020B0503020204020204" charset="-122"/>
                <a:ea typeface="微软雅黑" panose="020B0503020204020204" charset="-122"/>
              </a:rPr>
              <a:t>思考题</a:t>
            </a:r>
            <a:endParaRPr lang="zh-CN" altLang="zh-CN" sz="4000" b="1">
              <a:solidFill>
                <a:srgbClr val="000000"/>
              </a:solidFill>
              <a:latin typeface="微软雅黑" panose="020B0503020204020204" charset="-122"/>
              <a:ea typeface="微软雅黑" panose="020B0503020204020204" charset="-122"/>
            </a:endParaRPr>
          </a:p>
          <a:p>
            <a:r>
              <a:rPr lang="zh-CN" altLang="zh-CN" sz="4000" b="1">
                <a:solidFill>
                  <a:srgbClr val="000000"/>
                </a:solidFill>
                <a:latin typeface="微软雅黑" panose="020B0503020204020204" charset="-122"/>
                <a:ea typeface="微软雅黑" panose="020B0503020204020204" charset="-122"/>
              </a:rPr>
              <a:t>习题</a:t>
            </a:r>
            <a:endParaRPr lang="zh-CN" altLang="zh-CN" sz="4000" b="1">
              <a:solidFill>
                <a:srgbClr val="000000"/>
              </a:solidFill>
              <a:latin typeface="微软雅黑" panose="020B0503020204020204" charset="-122"/>
              <a:ea typeface="微软雅黑" panose="020B0503020204020204" charset="-122"/>
            </a:endParaRPr>
          </a:p>
          <a:p>
            <a:r>
              <a:rPr lang="zh-CN" altLang="zh-CN" sz="4000" b="1">
                <a:solidFill>
                  <a:srgbClr val="FF0000"/>
                </a:solidFill>
                <a:latin typeface="微软雅黑" panose="020B0503020204020204" charset="-122"/>
                <a:ea typeface="微软雅黑" panose="020B0503020204020204" charset="-122"/>
              </a:rPr>
              <a:t>编程习题</a:t>
            </a:r>
            <a:endParaRPr lang="zh-CN" altLang="zh-CN" sz="4000" b="1">
              <a:solidFill>
                <a:srgbClr val="FF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026795" y="314960"/>
            <a:ext cx="6836410" cy="855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panose="05000000000000000000" pitchFamily="2" charset="2"/>
              <a:buChar char="Ø"/>
              <a:defRPr/>
            </a:pPr>
            <a:r>
              <a:rPr lang="zh-CN" altLang="en-US" sz="4400" b="1" noProof="0" dirty="0" smtClean="0">
                <a:ln>
                  <a:noFill/>
                </a:ln>
                <a:solidFill>
                  <a:srgbClr val="000000"/>
                </a:solidFill>
                <a:effectLst/>
                <a:uLnTx/>
                <a:uFillTx/>
                <a:latin typeface="微软雅黑" panose="020B0503020204020204" charset="-122"/>
                <a:ea typeface="微软雅黑" panose="020B0503020204020204" charset="-122"/>
                <a:sym typeface="+mn-ea"/>
              </a:rPr>
              <a:t>信息感知、获取</a:t>
            </a:r>
            <a:endParaRPr kumimoji="0" lang="zh-CN" altLang="en-US" sz="4400" b="1"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panose="05000000000000000000" pitchFamily="2" charset="2"/>
              <a:buChar char="Ø"/>
              <a:defRPr/>
            </a:pPr>
            <a:r>
              <a:rPr lang="zh-CN" altLang="en-US" sz="4400" b="1" noProof="0" dirty="0" smtClean="0">
                <a:ln>
                  <a:noFill/>
                </a:ln>
                <a:solidFill>
                  <a:srgbClr val="000000"/>
                </a:solidFill>
                <a:effectLst/>
                <a:uLnTx/>
                <a:uFillTx/>
                <a:latin typeface="微软雅黑" panose="020B0503020204020204" charset="-122"/>
                <a:ea typeface="微软雅黑" panose="020B0503020204020204" charset="-122"/>
                <a:sym typeface="+mn-ea"/>
              </a:rPr>
              <a:t>信息存贮、传输</a:t>
            </a:r>
            <a:endParaRPr kumimoji="0" lang="zh-CN" altLang="en-US" sz="4400" b="1"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panose="05000000000000000000" pitchFamily="2" charset="2"/>
              <a:buChar char="Ø"/>
              <a:defRPr/>
            </a:pPr>
            <a:r>
              <a:rPr lang="zh-CN" altLang="en-US" sz="4400" b="1" noProof="0" dirty="0" smtClean="0">
                <a:ln>
                  <a:noFill/>
                </a:ln>
                <a:solidFill>
                  <a:srgbClr val="000000"/>
                </a:solidFill>
                <a:effectLst/>
                <a:uLnTx/>
                <a:uFillTx/>
                <a:latin typeface="微软雅黑" panose="020B0503020204020204" charset="-122"/>
                <a:ea typeface="微软雅黑" panose="020B0503020204020204" charset="-122"/>
                <a:sym typeface="+mn-ea"/>
              </a:rPr>
              <a:t>信息的处理</a:t>
            </a:r>
            <a:endParaRPr kumimoji="0" lang="zh-CN" altLang="en-US" sz="4400" b="1"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85000"/>
              <a:buFont typeface="Wingdings" panose="05000000000000000000" pitchFamily="2" charset="2"/>
              <a:buChar char="Ø"/>
              <a:defRPr/>
            </a:pPr>
            <a:r>
              <a:rPr lang="zh-CN" altLang="en-US" sz="4400" b="1" noProof="0" dirty="0" smtClean="0">
                <a:ln>
                  <a:noFill/>
                </a:ln>
                <a:solidFill>
                  <a:srgbClr val="000000"/>
                </a:solidFill>
                <a:effectLst/>
                <a:uLnTx/>
                <a:uFillTx/>
                <a:latin typeface="微软雅黑" panose="020B0503020204020204" charset="-122"/>
                <a:ea typeface="微软雅黑" panose="020B0503020204020204" charset="-122"/>
                <a:sym typeface="+mn-ea"/>
              </a:rPr>
              <a:t>信息的利用</a:t>
            </a:r>
            <a:endParaRPr kumimoji="0" lang="zh-CN" altLang="en-US" sz="4400" b="1" i="0" u="none" strike="noStrike" kern="0" cap="none" spc="0" normalizeH="0" baseline="0" noProof="0" dirty="0" smtClean="0">
              <a:ln>
                <a:noFill/>
              </a:ln>
              <a:solidFill>
                <a:srgbClr val="000000"/>
              </a:solidFill>
              <a:effectLst/>
              <a:uLnTx/>
              <a:uFillTx/>
              <a:latin typeface="微软雅黑" panose="020B0503020204020204" charset="-122"/>
              <a:ea typeface="微软雅黑" panose="020B0503020204020204" charset="-122"/>
              <a:cs typeface="+mn-cs"/>
            </a:endParaRPr>
          </a:p>
          <a:p>
            <a:endParaRPr lang="zh-CN" altLang="en-US" sz="4400">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内容占位符 2"/>
          <p:cNvSpPr>
            <a:spLocks noGrp="1" noRot="1"/>
          </p:cNvSpPr>
          <p:nvPr>
            <p:ph idx="1"/>
          </p:nvPr>
        </p:nvSpPr>
        <p:spPr/>
        <p:txBody>
          <a:bodyPr anchor="t"/>
          <a:p>
            <a:r>
              <a:rPr lang="zh-CN" altLang="zh-CN" sz="4000">
                <a:solidFill>
                  <a:srgbClr val="000000"/>
                </a:solidFill>
                <a:latin typeface="微软雅黑" panose="020B0503020204020204" charset="-122"/>
                <a:ea typeface="微软雅黑" panose="020B0503020204020204" charset="-122"/>
              </a:rPr>
              <a:t>信息具有</a:t>
            </a:r>
            <a:r>
              <a:rPr lang="zh-CN" altLang="zh-CN" sz="4000">
                <a:solidFill>
                  <a:srgbClr val="FFFF00"/>
                </a:solidFill>
                <a:latin typeface="微软雅黑" panose="020B0503020204020204" charset="-122"/>
                <a:ea typeface="微软雅黑" panose="020B0503020204020204" charset="-122"/>
              </a:rPr>
              <a:t>易传输</a:t>
            </a:r>
            <a:r>
              <a:rPr lang="zh-CN" altLang="zh-CN" sz="4000">
                <a:solidFill>
                  <a:srgbClr val="000000"/>
                </a:solidFill>
                <a:latin typeface="微软雅黑" panose="020B0503020204020204" charset="-122"/>
                <a:ea typeface="微软雅黑" panose="020B0503020204020204" charset="-122"/>
              </a:rPr>
              <a:t>、</a:t>
            </a:r>
            <a:r>
              <a:rPr lang="zh-CN" altLang="zh-CN" sz="4000">
                <a:solidFill>
                  <a:srgbClr val="FFFF00"/>
                </a:solidFill>
                <a:latin typeface="微软雅黑" panose="020B0503020204020204" charset="-122"/>
                <a:ea typeface="微软雅黑" panose="020B0503020204020204" charset="-122"/>
              </a:rPr>
              <a:t>易扩散</a:t>
            </a:r>
            <a:r>
              <a:rPr lang="zh-CN" altLang="zh-CN" sz="4000">
                <a:solidFill>
                  <a:srgbClr val="000000"/>
                </a:solidFill>
                <a:latin typeface="微软雅黑" panose="020B0503020204020204" charset="-122"/>
                <a:ea typeface="微软雅黑" panose="020B0503020204020204" charset="-122"/>
              </a:rPr>
              <a:t>、</a:t>
            </a:r>
            <a:r>
              <a:rPr lang="zh-CN" altLang="zh-CN" sz="4000">
                <a:solidFill>
                  <a:srgbClr val="FFFF00"/>
                </a:solidFill>
                <a:latin typeface="微软雅黑" panose="020B0503020204020204" charset="-122"/>
                <a:ea typeface="微软雅黑" panose="020B0503020204020204" charset="-122"/>
              </a:rPr>
              <a:t>易破损</a:t>
            </a:r>
            <a:r>
              <a:rPr lang="zh-CN" altLang="zh-CN" sz="4000">
                <a:solidFill>
                  <a:srgbClr val="000000"/>
                </a:solidFill>
                <a:latin typeface="微软雅黑" panose="020B0503020204020204" charset="-122"/>
                <a:ea typeface="微软雅黑" panose="020B0503020204020204" charset="-122"/>
              </a:rPr>
              <a:t>的特点</a:t>
            </a:r>
            <a:endParaRPr lang="zh-CN" altLang="zh-CN" sz="4000">
              <a:solidFill>
                <a:srgbClr val="000000"/>
              </a:solidFill>
              <a:latin typeface="微软雅黑" panose="020B0503020204020204" charset="-122"/>
              <a:ea typeface="微软雅黑" panose="020B0503020204020204" charset="-122"/>
            </a:endParaRPr>
          </a:p>
          <a:p>
            <a:r>
              <a:rPr lang="zh-CN" altLang="zh-CN" sz="4000">
                <a:solidFill>
                  <a:srgbClr val="000000"/>
                </a:solidFill>
                <a:latin typeface="微软雅黑" panose="020B0503020204020204" charset="-122"/>
                <a:ea typeface="微软雅黑" panose="020B0503020204020204" charset="-122"/>
              </a:rPr>
              <a:t>信息</a:t>
            </a:r>
            <a:r>
              <a:rPr lang="zh-CN" altLang="zh-CN" sz="4000">
                <a:solidFill>
                  <a:srgbClr val="FFFF00"/>
                </a:solidFill>
                <a:latin typeface="微软雅黑" panose="020B0503020204020204" charset="-122"/>
                <a:ea typeface="微软雅黑" panose="020B0503020204020204" charset="-122"/>
              </a:rPr>
              <a:t>资产</a:t>
            </a:r>
            <a:r>
              <a:rPr lang="zh-CN" altLang="zh-CN" sz="4000">
                <a:solidFill>
                  <a:srgbClr val="000000"/>
                </a:solidFill>
                <a:latin typeface="微软雅黑" panose="020B0503020204020204" charset="-122"/>
                <a:ea typeface="微软雅黑" panose="020B0503020204020204" charset="-122"/>
              </a:rPr>
              <a:t>比传统资产更加脆弱，更易受到损害</a:t>
            </a:r>
            <a:endParaRPr lang="zh-CN" altLang="zh-CN" sz="4000">
              <a:solidFill>
                <a:srgbClr val="000000"/>
              </a:solidFill>
              <a:latin typeface="微软雅黑" panose="020B0503020204020204" charset="-122"/>
              <a:ea typeface="微软雅黑" panose="020B0503020204020204" charset="-122"/>
            </a:endParaRPr>
          </a:p>
          <a:p>
            <a:r>
              <a:rPr lang="zh-CN" altLang="zh-CN" sz="4000">
                <a:solidFill>
                  <a:srgbClr val="000000"/>
                </a:solidFill>
                <a:latin typeface="微软雅黑" panose="020B0503020204020204" charset="-122"/>
                <a:ea typeface="微软雅黑" panose="020B0503020204020204" charset="-122"/>
              </a:rPr>
              <a:t>信息及信息系统需要</a:t>
            </a:r>
            <a:r>
              <a:rPr lang="zh-CN" altLang="zh-CN" sz="4000">
                <a:solidFill>
                  <a:srgbClr val="FFFF00"/>
                </a:solidFill>
                <a:latin typeface="微软雅黑" panose="020B0503020204020204" charset="-122"/>
                <a:ea typeface="微软雅黑" panose="020B0503020204020204" charset="-122"/>
              </a:rPr>
              <a:t>严格管理</a:t>
            </a:r>
            <a:r>
              <a:rPr lang="zh-CN" altLang="zh-CN" sz="4000">
                <a:solidFill>
                  <a:srgbClr val="000000"/>
                </a:solidFill>
                <a:latin typeface="微软雅黑" panose="020B0503020204020204" charset="-122"/>
                <a:ea typeface="微软雅黑" panose="020B0503020204020204" charset="-122"/>
              </a:rPr>
              <a:t>和</a:t>
            </a:r>
            <a:r>
              <a:rPr lang="zh-CN" altLang="zh-CN" sz="4000">
                <a:solidFill>
                  <a:srgbClr val="FFFF00"/>
                </a:solidFill>
                <a:latin typeface="微软雅黑" panose="020B0503020204020204" charset="-122"/>
                <a:ea typeface="微软雅黑" panose="020B0503020204020204" charset="-122"/>
              </a:rPr>
              <a:t>妥善保护</a:t>
            </a:r>
            <a:endParaRPr lang="zh-CN" altLang="zh-CN" sz="4000">
              <a:solidFill>
                <a:srgbClr val="FFFF00"/>
              </a:solidFill>
              <a:latin typeface="微软雅黑" panose="020B0503020204020204" charset="-122"/>
              <a:ea typeface="微软雅黑" panose="020B0503020204020204" charset="-122"/>
            </a:endParaRPr>
          </a:p>
          <a:p>
            <a:endParaRPr lang="zh-CN" altLang="zh-CN" sz="4000">
              <a:solidFill>
                <a:srgbClr val="000000"/>
              </a:solidFill>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defRPr/>
            </a:pPr>
            <a:fld id="{2121D209-0BA3-459D-988A-A24D1591CE4A}"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theme/theme1.xml><?xml version="1.0" encoding="utf-8"?>
<a:theme xmlns:a="http://schemas.openxmlformats.org/drawingml/2006/main" name="天坛月色">
  <a:themeElements>
    <a:clrScheme name="">
      <a:dk1>
        <a:srgbClr val="FFFFFF"/>
      </a:dk1>
      <a:lt1>
        <a:srgbClr val="3366CC"/>
      </a:lt1>
      <a:dk2>
        <a:srgbClr val="FFFF66"/>
      </a:dk2>
      <a:lt2>
        <a:srgbClr val="DDDDDD"/>
      </a:lt2>
      <a:accent1>
        <a:srgbClr val="879CC8"/>
      </a:accent1>
      <a:accent2>
        <a:srgbClr val="C0C0C0"/>
      </a:accent2>
      <a:accent3>
        <a:srgbClr val="ADB9E2"/>
      </a:accent3>
      <a:accent4>
        <a:srgbClr val="DCDCDC"/>
      </a:accent4>
      <a:accent5>
        <a:srgbClr val="C3CBE0"/>
      </a:accent5>
      <a:accent6>
        <a:srgbClr val="ACACAC"/>
      </a:accent6>
      <a:hlink>
        <a:srgbClr val="66FFFF"/>
      </a:hlink>
      <a:folHlink>
        <a:srgbClr val="CCFFCC"/>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3366CC"/>
        </a:lt1>
        <a:dk2>
          <a:srgbClr val="FFFF66"/>
        </a:dk2>
        <a:lt2>
          <a:srgbClr val="DDDDDD"/>
        </a:lt2>
        <a:accent1>
          <a:srgbClr val="879CC8"/>
        </a:accent1>
        <a:accent2>
          <a:srgbClr val="C0C0C0"/>
        </a:accent2>
        <a:accent3>
          <a:srgbClr val="ADB9E2"/>
        </a:accent3>
        <a:accent4>
          <a:srgbClr val="DCDCDC"/>
        </a:accent4>
        <a:accent5>
          <a:srgbClr val="C3CBE0"/>
        </a:accent5>
        <a:accent6>
          <a:srgbClr val="ACACAC"/>
        </a:accent6>
        <a:hlink>
          <a:srgbClr val="66FFFF"/>
        </a:hlink>
        <a:folHlink>
          <a:srgbClr val="CCFFCC"/>
        </a:folHlink>
      </a:clrScheme>
      <a:clrMap bg1="lt1" tx1="dk1" bg2="lt2" tx2="dk2" accent1="accent1" accent2="accent2" accent3="accent3" accent4="accent4" accent5="accent5" accent6="accent6" hlink="hlink" folHlink="folHlink"/>
    </a:extraClrScheme>
    <a:extraClrScheme>
      <a:clrScheme name="">
        <a:dk1>
          <a:srgbClr val="FFFFFF"/>
        </a:dk1>
        <a:lt1>
          <a:srgbClr val="006699"/>
        </a:lt1>
        <a:dk2>
          <a:srgbClr val="FFFFFF"/>
        </a:dk2>
        <a:lt2>
          <a:srgbClr val="C0C0C0"/>
        </a:lt2>
        <a:accent1>
          <a:srgbClr val="93B090"/>
        </a:accent1>
        <a:accent2>
          <a:srgbClr val="CCECFF"/>
        </a:accent2>
        <a:accent3>
          <a:srgbClr val="AAB9CA"/>
        </a:accent3>
        <a:accent4>
          <a:srgbClr val="DCDCDC"/>
        </a:accent4>
        <a:accent5>
          <a:srgbClr val="C8D4C7"/>
        </a:accent5>
        <a:accent6>
          <a:srgbClr val="B7D3E5"/>
        </a:accent6>
        <a:hlink>
          <a:srgbClr val="FFFF66"/>
        </a:hlink>
        <a:folHlink>
          <a:srgbClr val="66FFFF"/>
        </a:folHlink>
      </a:clrScheme>
      <a:clrMap bg1="lt1" tx1="dk1" bg2="lt2" tx2="dk2" accent1="accent1" accent2="accent2" accent3="accent3" accent4="accent4" accent5="accent5" accent6="accent6" hlink="hlink" folHlink="folHlink"/>
    </a:extraClrScheme>
    <a:extraClrScheme>
      <a:clrScheme name="">
        <a:dk1>
          <a:srgbClr val="FFFFFF"/>
        </a:dk1>
        <a:lt1>
          <a:srgbClr val="7B7BA7"/>
        </a:lt1>
        <a:dk2>
          <a:srgbClr val="FFFF66"/>
        </a:dk2>
        <a:lt2>
          <a:srgbClr val="DDDDDD"/>
        </a:lt2>
        <a:accent1>
          <a:srgbClr val="78AE90"/>
        </a:accent1>
        <a:accent2>
          <a:srgbClr val="B8B8D0"/>
        </a:accent2>
        <a:accent3>
          <a:srgbClr val="BFBFD0"/>
        </a:accent3>
        <a:accent4>
          <a:srgbClr val="DCDCDC"/>
        </a:accent4>
        <a:accent5>
          <a:srgbClr val="BED3C7"/>
        </a:accent5>
        <a:accent6>
          <a:srgbClr val="A5A5BA"/>
        </a:accent6>
        <a:hlink>
          <a:srgbClr val="66FFCC"/>
        </a:hlink>
        <a:folHlink>
          <a:srgbClr val="CCFF99"/>
        </a:folHlink>
      </a:clrScheme>
      <a:clrMap bg1="lt1" tx1="dk1" bg2="lt2" tx2="dk2" accent1="accent1" accent2="accent2" accent3="accent3" accent4="accent4" accent5="accent5" accent6="accent6" hlink="hlink" folHlink="folHlink"/>
    </a:extraClrScheme>
    <a:extraClrScheme>
      <a:clrScheme name="">
        <a:dk1>
          <a:srgbClr val="FFFF00"/>
        </a:dk1>
        <a:lt1>
          <a:srgbClr val="6600CC"/>
        </a:lt1>
        <a:dk2>
          <a:srgbClr val="FFFFFF"/>
        </a:dk2>
        <a:lt2>
          <a:srgbClr val="DDDDDD"/>
        </a:lt2>
        <a:accent1>
          <a:srgbClr val="7296B6"/>
        </a:accent1>
        <a:accent2>
          <a:srgbClr val="FF6600"/>
        </a:accent2>
        <a:accent3>
          <a:srgbClr val="B9AAE2"/>
        </a:accent3>
        <a:accent4>
          <a:srgbClr val="DCDC00"/>
        </a:accent4>
        <a:accent5>
          <a:srgbClr val="BCC9D7"/>
        </a:accent5>
        <a:accent6>
          <a:srgbClr val="E55B00"/>
        </a:accent6>
        <a:hlink>
          <a:srgbClr val="99FFCC"/>
        </a:hlink>
        <a:folHlink>
          <a:srgbClr val="FFFFFF"/>
        </a:folHlink>
      </a:clrScheme>
      <a:clrMap bg1="lt1" tx1="dk1" bg2="lt2" tx2="dk2" accent1="accent1" accent2="accent2" accent3="accent3" accent4="accent4" accent5="accent5" accent6="accent6" hlink="hlink" folHlink="folHlink"/>
    </a:extraClrScheme>
    <a:extraClrScheme>
      <a:clrScheme name="">
        <a:dk1>
          <a:srgbClr val="FFFFFF"/>
        </a:dk1>
        <a:lt1>
          <a:srgbClr val="0099CC"/>
        </a:lt1>
        <a:dk2>
          <a:srgbClr val="CCECFF"/>
        </a:dk2>
        <a:lt2>
          <a:srgbClr val="DDDDDD"/>
        </a:lt2>
        <a:accent1>
          <a:srgbClr val="DD8A79"/>
        </a:accent1>
        <a:accent2>
          <a:srgbClr val="339966"/>
        </a:accent2>
        <a:accent3>
          <a:srgbClr val="AACAE2"/>
        </a:accent3>
        <a:accent4>
          <a:srgbClr val="DCDCDC"/>
        </a:accent4>
        <a:accent5>
          <a:srgbClr val="EBC4BE"/>
        </a:accent5>
        <a:accent6>
          <a:srgbClr val="2D895B"/>
        </a:accent6>
        <a:hlink>
          <a:srgbClr val="FFFF66"/>
        </a:hlink>
        <a:folHlink>
          <a:srgbClr val="CCFF99"/>
        </a:folHlink>
      </a:clrScheme>
      <a:clrMap bg1="lt1" tx1="dk1" bg2="lt2" tx2="dk2" accent1="accent1" accent2="accent2" accent3="accent3" accent4="accent4" accent5="accent5" accent6="accent6" hlink="hlink" folHlink="folHlink"/>
    </a:extraClrScheme>
    <a:extraClrScheme>
      <a:clrScheme name="">
        <a:dk1>
          <a:srgbClr val="FFFFFF"/>
        </a:dk1>
        <a:lt1>
          <a:srgbClr val="536DAD"/>
        </a:lt1>
        <a:dk2>
          <a:srgbClr val="66FF66"/>
        </a:dk2>
        <a:lt2>
          <a:srgbClr val="C0C0C0"/>
        </a:lt2>
        <a:accent1>
          <a:srgbClr val="C48AB6"/>
        </a:accent1>
        <a:accent2>
          <a:srgbClr val="FFCCFF"/>
        </a:accent2>
        <a:accent3>
          <a:srgbClr val="B4BBD3"/>
        </a:accent3>
        <a:accent4>
          <a:srgbClr val="DCDCDC"/>
        </a:accent4>
        <a:accent5>
          <a:srgbClr val="DEC4D7"/>
        </a:accent5>
        <a:accent6>
          <a:srgbClr val="E5B7E5"/>
        </a:accent6>
        <a:hlink>
          <a:srgbClr val="00FFFF"/>
        </a:hlink>
        <a:folHlink>
          <a:srgbClr val="FFFF66"/>
        </a:folHlink>
      </a:clrScheme>
      <a:clrMap bg1="lt1" tx1="dk1" bg2="lt2" tx2="dk2" accent1="accent1" accent2="accent2" accent3="accent3" accent4="accent4" accent5="accent5" accent6="accent6" hlink="hlink" folHlink="folHlink"/>
    </a:extraClrScheme>
    <a:extraClrScheme>
      <a:clrScheme name="">
        <a:dk1>
          <a:srgbClr val="FFFF00"/>
        </a:dk1>
        <a:lt1>
          <a:srgbClr val="996633"/>
        </a:lt1>
        <a:dk2>
          <a:srgbClr val="66FFFF"/>
        </a:dk2>
        <a:lt2>
          <a:srgbClr val="C0C0C0"/>
        </a:lt2>
        <a:accent1>
          <a:srgbClr val="CD7C73"/>
        </a:accent1>
        <a:accent2>
          <a:srgbClr val="B6B6CE"/>
        </a:accent2>
        <a:accent3>
          <a:srgbClr val="CAB9AD"/>
        </a:accent3>
        <a:accent4>
          <a:srgbClr val="DCDC00"/>
        </a:accent4>
        <a:accent5>
          <a:srgbClr val="E2BFBD"/>
        </a:accent5>
        <a:accent6>
          <a:srgbClr val="A3A3B8"/>
        </a:accent6>
        <a:hlink>
          <a:srgbClr val="000000"/>
        </a:hlink>
        <a:folHlink>
          <a:srgbClr val="CCECFF"/>
        </a:folHlink>
      </a:clrScheme>
      <a:clrMap bg1="lt1" tx1="dk1" bg2="lt2" tx2="dk2" accent1="accent1" accent2="accent2" accent3="accent3" accent4="accent4" accent5="accent5" accent6="accent6" hlink="hlink" folHlink="folHlink"/>
    </a:extraClrScheme>
    <a:extraClrScheme>
      <a:clrScheme name="">
        <a:dk1>
          <a:srgbClr val="FFFF66"/>
        </a:dk1>
        <a:lt1>
          <a:srgbClr val="008080"/>
        </a:lt1>
        <a:dk2>
          <a:srgbClr val="FFFF00"/>
        </a:dk2>
        <a:lt2>
          <a:srgbClr val="C0C0C0"/>
        </a:lt2>
        <a:accent1>
          <a:srgbClr val="859CC9"/>
        </a:accent1>
        <a:accent2>
          <a:srgbClr val="FFCCFF"/>
        </a:accent2>
        <a:accent3>
          <a:srgbClr val="AAC1C1"/>
        </a:accent3>
        <a:accent4>
          <a:srgbClr val="DCDC57"/>
        </a:accent4>
        <a:accent5>
          <a:srgbClr val="C3CBE0"/>
        </a:accent5>
        <a:accent6>
          <a:srgbClr val="E5B7E5"/>
        </a:accent6>
        <a:hlink>
          <a:srgbClr val="99FFCC"/>
        </a:hlink>
        <a:folHlink>
          <a:srgbClr val="CCEC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CDESIGNO</Template>
  <TotalTime>0</TotalTime>
  <Words>7472</Words>
  <Application>WPS 演示</Application>
  <PresentationFormat>全屏显示(4:3)</PresentationFormat>
  <Paragraphs>863</Paragraphs>
  <Slides>79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79</vt:i4>
      </vt:variant>
    </vt:vector>
  </HeadingPairs>
  <TitlesOfParts>
    <vt:vector size="95" baseType="lpstr">
      <vt:lpstr>Arial</vt:lpstr>
      <vt:lpstr>宋体</vt:lpstr>
      <vt:lpstr>Wingdings</vt:lpstr>
      <vt:lpstr>Wingdings 2</vt:lpstr>
      <vt:lpstr>微软雅黑</vt:lpstr>
      <vt:lpstr>黑体</vt:lpstr>
      <vt:lpstr>Wingdings</vt:lpstr>
      <vt:lpstr>楷体</vt:lpstr>
      <vt:lpstr>Arial Unicode MS</vt:lpstr>
      <vt:lpstr>Times New Roman</vt:lpstr>
      <vt:lpstr>华文行楷</vt:lpstr>
      <vt:lpstr>Bookman Old Style</vt:lpstr>
      <vt:lpstr>Calibri</vt:lpstr>
      <vt:lpstr>Monotype Sorts</vt:lpstr>
      <vt:lpstr>Segoe UI</vt:lpstr>
      <vt:lpstr>天坛月色</vt:lpstr>
      <vt:lpstr>第1章 导言</vt:lpstr>
      <vt:lpstr>为什么要学《信息安全技术》？</vt:lpstr>
      <vt:lpstr>看几个实例。。。。。。</vt:lpstr>
      <vt:lpstr>下面这些问题都明白了？</vt:lpstr>
      <vt:lpstr>？？？？？？</vt:lpstr>
      <vt:lpstr>PowerPoint 演示文稿</vt:lpstr>
      <vt:lpstr>PowerPoint 演示文稿</vt:lpstr>
      <vt:lpstr>PowerPoint 演示文稿</vt:lpstr>
      <vt:lpstr>PowerPoint 演示文稿</vt:lpstr>
      <vt:lpstr>众说纷纭、莫衷一是</vt:lpstr>
      <vt:lpstr>PowerPoint 演示文稿</vt:lpstr>
      <vt:lpstr>PowerPoint 演示文稿</vt:lpstr>
      <vt:lpstr>关于称呼也远未统一</vt:lpstr>
      <vt:lpstr>网络空间安全概念的历史演变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以网购、转账为例</vt:lpstr>
      <vt:lpstr>1）保密性</vt:lpstr>
      <vt:lpstr>2）完整性</vt:lpstr>
      <vt:lpstr>3）可用性</vt:lpstr>
      <vt:lpstr>4）鉴别(真实性）</vt:lpstr>
      <vt:lpstr>5）不可抵赖</vt:lpstr>
      <vt:lpstr>6）访问控制（可控性）</vt:lpstr>
      <vt:lpstr> 什么是网络空间安全技术？ </vt:lpstr>
      <vt:lpstr>PowerPoint 演示文稿</vt:lpstr>
      <vt:lpstr>如何防止信息安全事故的发生？</vt:lpstr>
      <vt:lpstr>PowerPoint 演示文稿</vt:lpstr>
      <vt:lpstr>PowerPoint 演示文稿</vt:lpstr>
      <vt:lpstr>PowerPoint 演示文稿</vt:lpstr>
      <vt:lpstr>PowerPoint 演示文稿</vt:lpstr>
      <vt:lpstr>PowerPoint 演示文稿</vt:lpstr>
      <vt:lpstr>PowerPoint 演示文稿</vt:lpstr>
      <vt:lpstr>两个最常见例子</vt:lpstr>
      <vt:lpstr>信息安全技术体系 </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lpstr>PowerPoint 演示文稿</vt:lpstr>
      <vt:lpstr>基于安全目标的攻击分类</vt:lpstr>
      <vt:lpstr>基于安全目标的攻击分类</vt:lpstr>
      <vt:lpstr>PowerPoint 演示文稿</vt:lpstr>
      <vt:lpstr>服务与机制</vt:lpstr>
      <vt:lpstr>PowerPoint 演示文稿</vt:lpstr>
      <vt:lpstr>PowerPoint 演示文稿</vt:lpstr>
      <vt:lpstr>网络安全模型</vt:lpstr>
      <vt:lpstr>PowerPoint 演示文稿</vt:lpstr>
      <vt:lpstr>PowerPoint 演示文稿</vt:lpstr>
      <vt:lpstr>PowerPoint 演示文稿</vt:lpstr>
      <vt:lpstr>1.8 习题集</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personal</dc:creator>
  <cp:lastModifiedBy>阳光</cp:lastModifiedBy>
  <cp:revision>186</cp:revision>
  <dcterms:created xsi:type="dcterms:W3CDTF">2005-09-17T10:22:00Z</dcterms:created>
  <dcterms:modified xsi:type="dcterms:W3CDTF">2018-09-06T13:54:31Z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